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8" r:id="rId5"/>
    <p:sldId id="259" r:id="rId6"/>
    <p:sldId id="267" r:id="rId7"/>
    <p:sldId id="264" r:id="rId8"/>
    <p:sldId id="266" r:id="rId9"/>
    <p:sldId id="260" r:id="rId10"/>
    <p:sldId id="263" r:id="rId11"/>
    <p:sldId id="261" r:id="rId12"/>
    <p:sldId id="262" r:id="rId13"/>
    <p:sldId id="265" r:id="rId14"/>
    <p:sldId id="280" r:id="rId15"/>
    <p:sldId id="281"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8" r:id="rId29"/>
    <p:sldId id="283" r:id="rId30"/>
    <p:sldId id="284" r:id="rId31"/>
    <p:sldId id="285" r:id="rId32"/>
    <p:sldId id="286" r:id="rId33"/>
    <p:sldId id="287" r:id="rId34"/>
    <p:sldId id="289" r:id="rId35"/>
    <p:sldId id="290" r:id="rId36"/>
    <p:sldId id="292" r:id="rId37"/>
    <p:sldId id="291"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6" autoAdjust="0"/>
    <p:restoredTop sz="94660"/>
  </p:normalViewPr>
  <p:slideViewPr>
    <p:cSldViewPr snapToGrid="0">
      <p:cViewPr varScale="1">
        <p:scale>
          <a:sx n="105" d="100"/>
          <a:sy n="105" d="100"/>
        </p:scale>
        <p:origin x="12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12/5/2016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12/5/2016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12/5/2016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12/5/2016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7Qtr_vA3Prw"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e18RXFFoL9c"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Personal finance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36234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check register"/>
          <p:cNvPicPr>
            <a:picLocks noChangeAspect="1" noChangeArrowheads="1"/>
          </p:cNvPicPr>
          <p:nvPr/>
        </p:nvPicPr>
        <p:blipFill rotWithShape="1">
          <a:blip r:embed="rId2">
            <a:extLst>
              <a:ext uri="{28A0092B-C50C-407E-A947-70E740481C1C}">
                <a14:useLocalDpi xmlns:a14="http://schemas.microsoft.com/office/drawing/2010/main" val="0"/>
              </a:ext>
            </a:extLst>
          </a:blip>
          <a:srcRect t="19789" r="95" b="528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68068" y="795524"/>
            <a:ext cx="8055864" cy="106070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74261" y="6126480"/>
            <a:ext cx="7729728" cy="731520"/>
          </a:xfrm>
          <a:solidFill>
            <a:srgbClr val="000000">
              <a:alpha val="70000"/>
            </a:srgbClr>
          </a:solidFill>
          <a:ln>
            <a:noFill/>
          </a:ln>
        </p:spPr>
        <p:txBody>
          <a:bodyPr>
            <a:normAutofit/>
          </a:bodyPr>
          <a:lstStyle/>
          <a:p>
            <a:r>
              <a:rPr lang="en-US" sz="2400" dirty="0">
                <a:solidFill>
                  <a:srgbClr val="FFFFFF"/>
                </a:solidFill>
              </a:rPr>
              <a:t>Start good habits now!</a:t>
            </a:r>
          </a:p>
        </p:txBody>
      </p:sp>
    </p:spTree>
    <p:extLst>
      <p:ext uri="{BB962C8B-B14F-4D97-AF65-F5344CB8AC3E}">
        <p14:creationId xmlns:p14="http://schemas.microsoft.com/office/powerpoint/2010/main" val="392943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lstStyle/>
          <a:p>
            <a:r>
              <a:rPr lang="en-US" dirty="0"/>
              <a:t>Balancing your checkbook</a:t>
            </a:r>
          </a:p>
        </p:txBody>
      </p:sp>
      <p:sp>
        <p:nvSpPr>
          <p:cNvPr id="3" name="Content Placeholder 2"/>
          <p:cNvSpPr>
            <a:spLocks noGrp="1"/>
          </p:cNvSpPr>
          <p:nvPr>
            <p:ph idx="1"/>
          </p:nvPr>
        </p:nvSpPr>
        <p:spPr>
          <a:xfrm>
            <a:off x="523875" y="2638044"/>
            <a:ext cx="11277600" cy="3101983"/>
          </a:xfrm>
        </p:spPr>
        <p:txBody>
          <a:bodyPr>
            <a:noAutofit/>
          </a:bodyPr>
          <a:lstStyle/>
          <a:p>
            <a:r>
              <a:rPr lang="en-US" sz="2800" dirty="0"/>
              <a:t>At the end of each month, you will receive a paper/digital statement of your checking account.  This will detail all of the activity on your account and will list all of the deposits, withdrawals, fees charged and ATM transactions that occurred.  </a:t>
            </a:r>
          </a:p>
          <a:p>
            <a:r>
              <a:rPr lang="en-US" sz="2800" dirty="0"/>
              <a:t>If you don’t keep up with your register, how will you know that all of your money is where it should be?</a:t>
            </a:r>
          </a:p>
          <a:p>
            <a:r>
              <a:rPr lang="en-US" sz="2800" dirty="0"/>
              <a:t>When you use your checking account to make a payment, you money travels to lots of different places…</a:t>
            </a:r>
          </a:p>
        </p:txBody>
      </p:sp>
      <p:pic>
        <p:nvPicPr>
          <p:cNvPr id="8" name="Picture 7" descr="evasione impossibile - Wired"/>
          <p:cNvPicPr>
            <a:picLocks noChangeAspect="1"/>
          </p:cNvPicPr>
          <p:nvPr/>
        </p:nvPicPr>
        <p:blipFill>
          <a:blip r:embed="rId2"/>
          <a:stretch>
            <a:fillRect/>
          </a:stretch>
        </p:blipFill>
        <p:spPr>
          <a:xfrm>
            <a:off x="9104181" y="590550"/>
            <a:ext cx="2802069" cy="1738884"/>
          </a:xfrm>
          <a:prstGeom prst="rect">
            <a:avLst/>
          </a:prstGeom>
        </p:spPr>
      </p:pic>
    </p:spTree>
    <p:extLst>
      <p:ext uri="{BB962C8B-B14F-4D97-AF65-F5344CB8AC3E}">
        <p14:creationId xmlns:p14="http://schemas.microsoft.com/office/powerpoint/2010/main" val="217074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2692"/>
            <a:ext cx="7729728" cy="1188720"/>
          </a:xfrm>
        </p:spPr>
        <p:txBody>
          <a:bodyPr/>
          <a:lstStyle/>
          <a:p>
            <a:r>
              <a:rPr lang="en-US" dirty="0"/>
              <a:t>Journey of a Personal Check</a:t>
            </a:r>
          </a:p>
        </p:txBody>
      </p:sp>
      <p:pic>
        <p:nvPicPr>
          <p:cNvPr id="4" name="Content Placeholder 3"/>
          <p:cNvPicPr>
            <a:picLocks noGrp="1" noChangeAspect="1"/>
          </p:cNvPicPr>
          <p:nvPr>
            <p:ph idx="1"/>
          </p:nvPr>
        </p:nvPicPr>
        <p:blipFill>
          <a:blip r:embed="rId2"/>
          <a:stretch>
            <a:fillRect/>
          </a:stretch>
        </p:blipFill>
        <p:spPr>
          <a:xfrm>
            <a:off x="2733146" y="1524000"/>
            <a:ext cx="6725708" cy="5044282"/>
          </a:xfrm>
        </p:spPr>
      </p:pic>
    </p:spTree>
    <p:extLst>
      <p:ext uri="{BB962C8B-B14F-4D97-AF65-F5344CB8AC3E}">
        <p14:creationId xmlns:p14="http://schemas.microsoft.com/office/powerpoint/2010/main" val="184221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2692"/>
            <a:ext cx="7729728" cy="1188720"/>
          </a:xfrm>
        </p:spPr>
        <p:txBody>
          <a:bodyPr/>
          <a:lstStyle/>
          <a:p>
            <a:r>
              <a:rPr lang="en-US" dirty="0"/>
              <a:t>How to write a check</a:t>
            </a:r>
          </a:p>
        </p:txBody>
      </p:sp>
      <p:sp>
        <p:nvSpPr>
          <p:cNvPr id="3" name="Content Placeholder 2"/>
          <p:cNvSpPr>
            <a:spLocks noGrp="1"/>
          </p:cNvSpPr>
          <p:nvPr>
            <p:ph idx="1"/>
          </p:nvPr>
        </p:nvSpPr>
        <p:spPr>
          <a:xfrm>
            <a:off x="733425" y="1647444"/>
            <a:ext cx="11201400" cy="3101983"/>
          </a:xfrm>
        </p:spPr>
        <p:txBody>
          <a:bodyPr>
            <a:normAutofit/>
          </a:bodyPr>
          <a:lstStyle/>
          <a:p>
            <a:r>
              <a:rPr lang="en-US" sz="2000" dirty="0"/>
              <a:t>A check is simply a document that tells your bank to make a payment to another institution on your behalf.  </a:t>
            </a:r>
          </a:p>
          <a:p>
            <a:r>
              <a:rPr lang="en-US" sz="2000" dirty="0"/>
              <a:t>A check has some important information on it.</a:t>
            </a:r>
          </a:p>
        </p:txBody>
      </p:sp>
      <p:pic>
        <p:nvPicPr>
          <p:cNvPr id="3074" name="Picture 2" descr="Image result for how to write a ch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2853156"/>
            <a:ext cx="8362950" cy="392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73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756" y="341813"/>
            <a:ext cx="8991600" cy="1645920"/>
          </a:xfrm>
        </p:spPr>
        <p:txBody>
          <a:bodyPr/>
          <a:lstStyle/>
          <a:p>
            <a:r>
              <a:rPr lang="en-US" dirty="0" smtClean="0"/>
              <a:t>Monday, December 5</a:t>
            </a:r>
            <a:endParaRPr lang="en-US" dirty="0"/>
          </a:p>
        </p:txBody>
      </p:sp>
      <p:sp>
        <p:nvSpPr>
          <p:cNvPr id="3" name="Text Placeholder 2"/>
          <p:cNvSpPr>
            <a:spLocks noGrp="1"/>
          </p:cNvSpPr>
          <p:nvPr>
            <p:ph type="body" idx="1"/>
          </p:nvPr>
        </p:nvSpPr>
        <p:spPr>
          <a:xfrm>
            <a:off x="1375756" y="2286000"/>
            <a:ext cx="8932026" cy="3356485"/>
          </a:xfrm>
        </p:spPr>
        <p:txBody>
          <a:bodyPr>
            <a:noAutofit/>
          </a:bodyPr>
          <a:lstStyle/>
          <a:p>
            <a:r>
              <a:rPr lang="en-US" sz="3200" dirty="0" smtClean="0"/>
              <a:t>Please grab a Morton’s Packet from “my desk” and work together to complete.  </a:t>
            </a:r>
          </a:p>
          <a:p>
            <a:endParaRPr lang="en-US" sz="3200" dirty="0"/>
          </a:p>
          <a:p>
            <a:r>
              <a:rPr lang="en-US" sz="3200" dirty="0" smtClean="0"/>
              <a:t>When you finish the packet, attempt the FRQ that is on the screen.</a:t>
            </a:r>
          </a:p>
          <a:p>
            <a:endParaRPr lang="en-US" sz="3200" dirty="0"/>
          </a:p>
          <a:p>
            <a:r>
              <a:rPr lang="en-US" sz="3200" dirty="0" smtClean="0"/>
              <a:t>HW: Study – FRQ tomorrow!  </a:t>
            </a:r>
            <a:endParaRPr lang="en-US" sz="3200" dirty="0"/>
          </a:p>
        </p:txBody>
      </p:sp>
    </p:spTree>
    <p:extLst>
      <p:ext uri="{BB962C8B-B14F-4D97-AF65-F5344CB8AC3E}">
        <p14:creationId xmlns:p14="http://schemas.microsoft.com/office/powerpoint/2010/main" val="153688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756" y="341813"/>
            <a:ext cx="8991600" cy="1645920"/>
          </a:xfrm>
        </p:spPr>
        <p:txBody>
          <a:bodyPr/>
          <a:lstStyle/>
          <a:p>
            <a:r>
              <a:rPr lang="en-US" dirty="0" smtClean="0"/>
              <a:t>Monday, December 5</a:t>
            </a:r>
            <a:endParaRPr lang="en-US" dirty="0"/>
          </a:p>
        </p:txBody>
      </p:sp>
      <p:sp>
        <p:nvSpPr>
          <p:cNvPr id="3" name="Text Placeholder 2"/>
          <p:cNvSpPr>
            <a:spLocks noGrp="1"/>
          </p:cNvSpPr>
          <p:nvPr>
            <p:ph type="body" idx="1"/>
          </p:nvPr>
        </p:nvSpPr>
        <p:spPr>
          <a:xfrm>
            <a:off x="374073" y="2286000"/>
            <a:ext cx="11371811" cy="3356485"/>
          </a:xfrm>
        </p:spPr>
        <p:txBody>
          <a:bodyPr>
            <a:noAutofit/>
          </a:bodyPr>
          <a:lstStyle/>
          <a:p>
            <a:r>
              <a:rPr lang="en-US" sz="3200" dirty="0" smtClean="0"/>
              <a:t>Please get out your credit card activity from the weekend and make sure your name is on it.  Absent Friday?  Get one from the folder on the bookshelf near the door.</a:t>
            </a:r>
          </a:p>
          <a:p>
            <a:endParaRPr lang="en-US" sz="3200" dirty="0"/>
          </a:p>
          <a:p>
            <a:r>
              <a:rPr lang="en-US" sz="3200" dirty="0" smtClean="0"/>
              <a:t>Current Events today!</a:t>
            </a:r>
          </a:p>
          <a:p>
            <a:endParaRPr lang="en-US" sz="3200" dirty="0"/>
          </a:p>
          <a:p>
            <a:r>
              <a:rPr lang="en-US" sz="3200" dirty="0" smtClean="0"/>
              <a:t>Notes on Investment after presentations </a:t>
            </a:r>
            <a:r>
              <a:rPr lang="en-US" sz="3200" dirty="0" smtClean="0">
                <a:sym typeface="Wingdings" panose="05000000000000000000" pitchFamily="2" charset="2"/>
              </a:rPr>
              <a:t>  Test is on Thursday!</a:t>
            </a:r>
            <a:endParaRPr lang="en-US" sz="3200" dirty="0"/>
          </a:p>
        </p:txBody>
      </p:sp>
    </p:spTree>
    <p:extLst>
      <p:ext uri="{BB962C8B-B14F-4D97-AF65-F5344CB8AC3E}">
        <p14:creationId xmlns:p14="http://schemas.microsoft.com/office/powerpoint/2010/main" val="2786813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Savings &amp; investments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18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0" y="560931"/>
            <a:ext cx="7729728" cy="1188720"/>
          </a:xfrm>
        </p:spPr>
        <p:txBody>
          <a:bodyPr/>
          <a:lstStyle/>
          <a:p>
            <a:r>
              <a:rPr lang="en-US" dirty="0" smtClean="0"/>
              <a:t>It’s never to early to plan for the future</a:t>
            </a:r>
            <a:endParaRPr lang="en-US" dirty="0"/>
          </a:p>
        </p:txBody>
      </p:sp>
      <p:sp>
        <p:nvSpPr>
          <p:cNvPr id="3" name="Content Placeholder 2"/>
          <p:cNvSpPr>
            <a:spLocks noGrp="1"/>
          </p:cNvSpPr>
          <p:nvPr>
            <p:ph idx="1"/>
          </p:nvPr>
        </p:nvSpPr>
        <p:spPr>
          <a:xfrm>
            <a:off x="950026" y="2638044"/>
            <a:ext cx="10284031" cy="3101983"/>
          </a:xfrm>
        </p:spPr>
        <p:txBody>
          <a:bodyPr>
            <a:noAutofit/>
          </a:bodyPr>
          <a:lstStyle/>
          <a:p>
            <a:r>
              <a:rPr lang="en-US" sz="2800" dirty="0" smtClean="0"/>
              <a:t>Starting a savings account or choosing to invest your money are really smart ways to plan for your future.</a:t>
            </a:r>
          </a:p>
          <a:p>
            <a:r>
              <a:rPr lang="en-US" sz="2800" dirty="0" smtClean="0"/>
              <a:t>Implementing a monthly budget and setting aside each money to save or invest is a great way to get started.  </a:t>
            </a:r>
            <a:r>
              <a:rPr lang="en-US" sz="2800" dirty="0" smtClean="0">
                <a:solidFill>
                  <a:srgbClr val="00B0F0"/>
                </a:solidFill>
              </a:rPr>
              <a:t>Experts recommend saving 10% of your annual income.</a:t>
            </a:r>
          </a:p>
          <a:p>
            <a:r>
              <a:rPr lang="en-US" sz="2800" dirty="0" smtClean="0"/>
              <a:t>How much you choose to save and invest now will determine the type of lifestyle you have in the future.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845" y="314623"/>
            <a:ext cx="3440707" cy="2351150"/>
          </a:xfrm>
          <a:prstGeom prst="rect">
            <a:avLst/>
          </a:prstGeom>
        </p:spPr>
      </p:pic>
    </p:spTree>
    <p:extLst>
      <p:ext uri="{BB962C8B-B14F-4D97-AF65-F5344CB8AC3E}">
        <p14:creationId xmlns:p14="http://schemas.microsoft.com/office/powerpoint/2010/main" val="3200323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savings accounts</a:t>
            </a:r>
            <a:endParaRPr lang="en-US" dirty="0"/>
          </a:p>
        </p:txBody>
      </p:sp>
      <p:sp>
        <p:nvSpPr>
          <p:cNvPr id="3" name="Content Placeholder 2"/>
          <p:cNvSpPr>
            <a:spLocks noGrp="1"/>
          </p:cNvSpPr>
          <p:nvPr>
            <p:ph idx="1"/>
          </p:nvPr>
        </p:nvSpPr>
        <p:spPr>
          <a:xfrm>
            <a:off x="403761" y="2294787"/>
            <a:ext cx="11305309" cy="1755827"/>
          </a:xfrm>
        </p:spPr>
        <p:txBody>
          <a:bodyPr>
            <a:normAutofit/>
          </a:bodyPr>
          <a:lstStyle/>
          <a:p>
            <a:r>
              <a:rPr lang="en-US" sz="2400" dirty="0" smtClean="0"/>
              <a:t>Saving accounts are nice to have because they allow you to set aside money for emergencies, big purchases and the future.</a:t>
            </a:r>
          </a:p>
          <a:p>
            <a:r>
              <a:rPr lang="en-US" sz="2400" dirty="0" smtClean="0"/>
              <a:t>There are different type of savings accounts that exist – all with their own set of perks!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40917998"/>
              </p:ext>
            </p:extLst>
          </p:nvPr>
        </p:nvGraphicFramePr>
        <p:xfrm>
          <a:off x="736270" y="3943735"/>
          <a:ext cx="10723416" cy="2783518"/>
        </p:xfrm>
        <a:graphic>
          <a:graphicData uri="http://schemas.openxmlformats.org/drawingml/2006/table">
            <a:tbl>
              <a:tblPr firstRow="1" bandRow="1">
                <a:tableStyleId>{5C22544A-7EE6-4342-B048-85BDC9FD1C3A}</a:tableStyleId>
              </a:tblPr>
              <a:tblGrid>
                <a:gridCol w="3574472">
                  <a:extLst>
                    <a:ext uri="{9D8B030D-6E8A-4147-A177-3AD203B41FA5}">
                      <a16:colId xmlns:a16="http://schemas.microsoft.com/office/drawing/2014/main" val="20000"/>
                    </a:ext>
                  </a:extLst>
                </a:gridCol>
                <a:gridCol w="3574472">
                  <a:extLst>
                    <a:ext uri="{9D8B030D-6E8A-4147-A177-3AD203B41FA5}">
                      <a16:colId xmlns:a16="http://schemas.microsoft.com/office/drawing/2014/main" val="20001"/>
                    </a:ext>
                  </a:extLst>
                </a:gridCol>
                <a:gridCol w="3574472">
                  <a:extLst>
                    <a:ext uri="{9D8B030D-6E8A-4147-A177-3AD203B41FA5}">
                      <a16:colId xmlns:a16="http://schemas.microsoft.com/office/drawing/2014/main" val="20002"/>
                    </a:ext>
                  </a:extLst>
                </a:gridCol>
              </a:tblGrid>
              <a:tr h="771838">
                <a:tc>
                  <a:txBody>
                    <a:bodyPr/>
                    <a:lstStyle/>
                    <a:p>
                      <a:r>
                        <a:rPr lang="en-US" dirty="0" smtClean="0"/>
                        <a:t>Saving</a:t>
                      </a:r>
                      <a:r>
                        <a:rPr lang="en-US" baseline="0" dirty="0" smtClean="0"/>
                        <a:t> Accounts</a:t>
                      </a:r>
                      <a:endParaRPr lang="en-US" dirty="0"/>
                    </a:p>
                  </a:txBody>
                  <a:tcPr/>
                </a:tc>
                <a:tc>
                  <a:txBody>
                    <a:bodyPr/>
                    <a:lstStyle/>
                    <a:p>
                      <a:r>
                        <a:rPr lang="en-US" dirty="0" smtClean="0"/>
                        <a:t>Money Market Accounts (MMA)</a:t>
                      </a:r>
                      <a:endParaRPr lang="en-US" dirty="0"/>
                    </a:p>
                  </a:txBody>
                  <a:tcPr/>
                </a:tc>
                <a:tc>
                  <a:txBody>
                    <a:bodyPr/>
                    <a:lstStyle/>
                    <a:p>
                      <a:r>
                        <a:rPr lang="en-US" dirty="0" smtClean="0"/>
                        <a:t>Time Deposit (CD)</a:t>
                      </a:r>
                      <a:endParaRPr lang="en-US" dirty="0"/>
                    </a:p>
                  </a:txBody>
                  <a:tcPr/>
                </a:tc>
                <a:extLst>
                  <a:ext uri="{0D108BD9-81ED-4DB2-BD59-A6C34878D82A}">
                    <a16:rowId xmlns:a16="http://schemas.microsoft.com/office/drawing/2014/main" val="10000"/>
                  </a:ext>
                </a:extLst>
              </a:tr>
              <a:tr h="1897757">
                <a:tc>
                  <a:txBody>
                    <a:bodyPr/>
                    <a:lstStyle/>
                    <a:p>
                      <a:r>
                        <a:rPr lang="en-US" dirty="0" smtClean="0"/>
                        <a:t>Almost</a:t>
                      </a:r>
                      <a:r>
                        <a:rPr lang="en-US" baseline="0" dirty="0" smtClean="0"/>
                        <a:t> all commercial banks and savings &amp; loan institutions offer these; money deposited into savings accounts will earn interest each year.</a:t>
                      </a:r>
                      <a:endParaRPr lang="en-US" dirty="0"/>
                    </a:p>
                  </a:txBody>
                  <a:tcPr/>
                </a:tc>
                <a:tc>
                  <a:txBody>
                    <a:bodyPr/>
                    <a:lstStyle/>
                    <a:p>
                      <a:r>
                        <a:rPr lang="en-US" dirty="0" smtClean="0"/>
                        <a:t>Acts like a savings account but allows a limited number</a:t>
                      </a:r>
                      <a:r>
                        <a:rPr lang="en-US" baseline="0" dirty="0" smtClean="0"/>
                        <a:t> of checks to be written against account; usually a higher rate of interest but it requires a higher minimum balance too.</a:t>
                      </a:r>
                      <a:endParaRPr lang="en-US" dirty="0"/>
                    </a:p>
                  </a:txBody>
                  <a:tcPr/>
                </a:tc>
                <a:tc>
                  <a:txBody>
                    <a:bodyPr/>
                    <a:lstStyle/>
                    <a:p>
                      <a:r>
                        <a:rPr lang="en-US" dirty="0" smtClean="0"/>
                        <a:t>Certificate of Deposits</a:t>
                      </a:r>
                      <a:r>
                        <a:rPr lang="en-US" baseline="0" dirty="0" smtClean="0"/>
                        <a:t> off a guaranteed interest rate for a specific amount of time – the longer them term, the higher the interest.  You will be charged a penalty if you withdraw from this account before it “matures” (term expires).</a:t>
                      </a:r>
                      <a:endParaRPr lang="en-US" dirty="0"/>
                    </a:p>
                  </a:txBody>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245" y="389787"/>
            <a:ext cx="2857500" cy="1905000"/>
          </a:xfrm>
          <a:prstGeom prst="rect">
            <a:avLst/>
          </a:prstGeom>
        </p:spPr>
      </p:pic>
    </p:spTree>
    <p:extLst>
      <p:ext uri="{BB962C8B-B14F-4D97-AF65-F5344CB8AC3E}">
        <p14:creationId xmlns:p14="http://schemas.microsoft.com/office/powerpoint/2010/main" val="2493159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 before opening a savings account</a:t>
            </a:r>
            <a:endParaRPr lang="en-US" dirty="0"/>
          </a:p>
        </p:txBody>
      </p:sp>
      <p:sp>
        <p:nvSpPr>
          <p:cNvPr id="3" name="Content Placeholder 2"/>
          <p:cNvSpPr>
            <a:spLocks noGrp="1"/>
          </p:cNvSpPr>
          <p:nvPr>
            <p:ph idx="1"/>
          </p:nvPr>
        </p:nvSpPr>
        <p:spPr>
          <a:xfrm>
            <a:off x="995548" y="2319665"/>
            <a:ext cx="10200904" cy="3665497"/>
          </a:xfrm>
        </p:spPr>
        <p:txBody>
          <a:bodyPr>
            <a:normAutofit/>
          </a:bodyPr>
          <a:lstStyle/>
          <a:p>
            <a:r>
              <a:rPr lang="en-US" dirty="0" smtClean="0"/>
              <a:t>What is the minimum balance?</a:t>
            </a:r>
          </a:p>
          <a:p>
            <a:r>
              <a:rPr lang="en-US" dirty="0" smtClean="0"/>
              <a:t>When can I make a withdrawal? Are withdrawals limited?</a:t>
            </a:r>
          </a:p>
          <a:p>
            <a:r>
              <a:rPr lang="en-US" dirty="0" smtClean="0"/>
              <a:t>Is it linked to my checking account for overdraft protection?</a:t>
            </a:r>
          </a:p>
          <a:p>
            <a:r>
              <a:rPr lang="en-US" dirty="0" smtClean="0"/>
              <a:t>What is the interest rate?</a:t>
            </a:r>
          </a:p>
          <a:p>
            <a:r>
              <a:rPr lang="en-US" dirty="0" smtClean="0"/>
              <a:t>Does it compound over time?</a:t>
            </a:r>
          </a:p>
          <a:p>
            <a:r>
              <a:rPr lang="en-US" dirty="0" smtClean="0"/>
              <a:t>Are there any fees?</a:t>
            </a:r>
          </a:p>
          <a:p>
            <a:endParaRPr lang="en-US" dirty="0"/>
          </a:p>
          <a:p>
            <a:r>
              <a:rPr lang="en-US" dirty="0" smtClean="0"/>
              <a:t>The federal </a:t>
            </a:r>
            <a:r>
              <a:rPr lang="en-US" dirty="0" smtClean="0">
                <a:solidFill>
                  <a:srgbClr val="00B0F0"/>
                </a:solidFill>
              </a:rPr>
              <a:t>Truth in Savings Act </a:t>
            </a:r>
            <a:r>
              <a:rPr lang="en-US" dirty="0" smtClean="0"/>
              <a:t>is a law that requires all financial institutions to provide you with the answers to these types of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468" y="2436834"/>
            <a:ext cx="3810000" cy="2578100"/>
          </a:xfrm>
          <a:prstGeom prst="rect">
            <a:avLst/>
          </a:prstGeom>
        </p:spPr>
      </p:pic>
    </p:spTree>
    <p:extLst>
      <p:ext uri="{BB962C8B-B14F-4D97-AF65-F5344CB8AC3E}">
        <p14:creationId xmlns:p14="http://schemas.microsoft.com/office/powerpoint/2010/main" val="2775009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and managing a checking account</a:t>
            </a:r>
          </a:p>
        </p:txBody>
      </p:sp>
      <p:sp>
        <p:nvSpPr>
          <p:cNvPr id="3" name="Content Placeholder 2"/>
          <p:cNvSpPr>
            <a:spLocks noGrp="1"/>
          </p:cNvSpPr>
          <p:nvPr>
            <p:ph idx="1"/>
          </p:nvPr>
        </p:nvSpPr>
        <p:spPr>
          <a:xfrm>
            <a:off x="1046285" y="2638044"/>
            <a:ext cx="10471638" cy="3101983"/>
          </a:xfrm>
        </p:spPr>
        <p:txBody>
          <a:bodyPr/>
          <a:lstStyle/>
          <a:p>
            <a:r>
              <a:rPr lang="en-US" sz="2400" dirty="0"/>
              <a:t>Before banks were on every corner in America, many Americans stuffed their money in between mattresses and in floor boards to secure their assets.  But that wasn’t very safe!</a:t>
            </a:r>
          </a:p>
          <a:p>
            <a:r>
              <a:rPr lang="en-US" sz="2400" dirty="0"/>
              <a:t>Today, virtually every American has access to a bank and has a checking and/or savings account with a financial institution.</a:t>
            </a:r>
          </a:p>
          <a:p>
            <a:endParaRPr lang="en-US" dirty="0"/>
          </a:p>
        </p:txBody>
      </p:sp>
      <p:pic>
        <p:nvPicPr>
          <p:cNvPr id="4" name="Picture 3" descr="Ένα αρκετά πρωτότυπο περιστατικό ..."/>
          <p:cNvPicPr>
            <a:picLocks noChangeAspect="1"/>
          </p:cNvPicPr>
          <p:nvPr/>
        </p:nvPicPr>
        <p:blipFill>
          <a:blip r:embed="rId2"/>
          <a:stretch>
            <a:fillRect/>
          </a:stretch>
        </p:blipFill>
        <p:spPr>
          <a:xfrm>
            <a:off x="7825154" y="4500067"/>
            <a:ext cx="3909646" cy="2183766"/>
          </a:xfrm>
          <a:prstGeom prst="rect">
            <a:avLst/>
          </a:prstGeom>
        </p:spPr>
      </p:pic>
    </p:spTree>
    <p:extLst>
      <p:ext uri="{BB962C8B-B14F-4D97-AF65-F5344CB8AC3E}">
        <p14:creationId xmlns:p14="http://schemas.microsoft.com/office/powerpoint/2010/main" val="42480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Investing</a:t>
            </a:r>
            <a:endParaRPr lang="en-US" dirty="0"/>
          </a:p>
        </p:txBody>
      </p:sp>
      <p:sp>
        <p:nvSpPr>
          <p:cNvPr id="3" name="Content Placeholder 2"/>
          <p:cNvSpPr>
            <a:spLocks noGrp="1"/>
          </p:cNvSpPr>
          <p:nvPr>
            <p:ph idx="1"/>
          </p:nvPr>
        </p:nvSpPr>
        <p:spPr>
          <a:xfrm>
            <a:off x="688769" y="2638044"/>
            <a:ext cx="11269683" cy="3101983"/>
          </a:xfrm>
        </p:spPr>
        <p:txBody>
          <a:bodyPr>
            <a:normAutofit/>
          </a:bodyPr>
          <a:lstStyle/>
          <a:p>
            <a:r>
              <a:rPr lang="en-US" sz="2400" dirty="0" smtClean="0"/>
              <a:t>Saving is a great way to plan for the future and is relatively “risk free”.</a:t>
            </a:r>
          </a:p>
          <a:p>
            <a:r>
              <a:rPr lang="en-US" sz="2400" dirty="0" smtClean="0"/>
              <a:t>Investing, though risky, allows your dollars the opportunity to grow.  You have to decide if you are will to take a risk to earn a big profit.</a:t>
            </a:r>
          </a:p>
          <a:p>
            <a:r>
              <a:rPr lang="en-US" sz="2400" dirty="0" smtClean="0"/>
              <a:t>There are different types of investments that you might consider in the future.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7903" y="4631377"/>
            <a:ext cx="2117415" cy="1974287"/>
          </a:xfrm>
          <a:prstGeom prst="rect">
            <a:avLst/>
          </a:prstGeom>
        </p:spPr>
      </p:pic>
    </p:spTree>
    <p:extLst>
      <p:ext uri="{BB962C8B-B14F-4D97-AF65-F5344CB8AC3E}">
        <p14:creationId xmlns:p14="http://schemas.microsoft.com/office/powerpoint/2010/main" val="386850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2"/>
          <p:cNvSpPr>
            <a:spLocks noGrp="1"/>
          </p:cNvSpPr>
          <p:nvPr>
            <p:ph idx="1"/>
          </p:nvPr>
        </p:nvSpPr>
        <p:spPr>
          <a:xfrm>
            <a:off x="878773" y="2638044"/>
            <a:ext cx="10569039" cy="3101983"/>
          </a:xfrm>
        </p:spPr>
        <p:txBody>
          <a:bodyPr>
            <a:noAutofit/>
          </a:bodyPr>
          <a:lstStyle/>
          <a:p>
            <a:r>
              <a:rPr lang="en-US" sz="2400" dirty="0" smtClean="0"/>
              <a:t>A bond is an “IOU” that is issued by a corporation or the government  as a way for them to borrow money.</a:t>
            </a:r>
          </a:p>
          <a:p>
            <a:r>
              <a:rPr lang="en-US" sz="2400" dirty="0" smtClean="0"/>
              <a:t>When you buy a bond, </a:t>
            </a:r>
            <a:r>
              <a:rPr lang="en-US" sz="2400" dirty="0" smtClean="0">
                <a:solidFill>
                  <a:srgbClr val="00B0F0"/>
                </a:solidFill>
              </a:rPr>
              <a:t>you buy the right to receive a fixed amount of money at some point in the future plus interest</a:t>
            </a:r>
            <a:r>
              <a:rPr lang="en-US" sz="2400" dirty="0" smtClean="0"/>
              <a:t>!</a:t>
            </a:r>
          </a:p>
          <a:p>
            <a:r>
              <a:rPr lang="en-US" sz="2400" dirty="0" smtClean="0"/>
              <a:t>Government bonds are usually more secure than a corporate bond and can be purchased through any bank.</a:t>
            </a:r>
          </a:p>
          <a:p>
            <a:r>
              <a:rPr lang="en-US" sz="2400" dirty="0" smtClean="0"/>
              <a:t>Bonds are sometimes also called “</a:t>
            </a:r>
            <a:r>
              <a:rPr lang="en-US" sz="2400" dirty="0" smtClean="0">
                <a:solidFill>
                  <a:srgbClr val="00B0F0"/>
                </a:solidFill>
              </a:rPr>
              <a:t>securities</a:t>
            </a:r>
            <a:r>
              <a:rPr lang="en-US" sz="2400" dirty="0" smtClean="0"/>
              <a:t>”.</a:t>
            </a:r>
          </a:p>
          <a:p>
            <a:r>
              <a:rPr lang="en-US" sz="2400" dirty="0" smtClean="0"/>
              <a:t>Bonds are good investments because the face-value of the bond will grow with interest through the duration of the “loan”.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45" y="203813"/>
            <a:ext cx="3513982" cy="2434231"/>
          </a:xfrm>
          <a:prstGeom prst="rect">
            <a:avLst/>
          </a:prstGeom>
        </p:spPr>
      </p:pic>
    </p:spTree>
    <p:extLst>
      <p:ext uri="{BB962C8B-B14F-4D97-AF65-F5344CB8AC3E}">
        <p14:creationId xmlns:p14="http://schemas.microsoft.com/office/powerpoint/2010/main" val="723658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a:t>
            </a:r>
            <a:endParaRPr lang="en-US" dirty="0"/>
          </a:p>
        </p:txBody>
      </p:sp>
      <p:sp>
        <p:nvSpPr>
          <p:cNvPr id="3" name="Content Placeholder 2"/>
          <p:cNvSpPr>
            <a:spLocks noGrp="1"/>
          </p:cNvSpPr>
          <p:nvPr>
            <p:ph idx="1"/>
          </p:nvPr>
        </p:nvSpPr>
        <p:spPr>
          <a:xfrm>
            <a:off x="1033153" y="2638044"/>
            <a:ext cx="9678390" cy="3101983"/>
          </a:xfrm>
        </p:spPr>
        <p:txBody>
          <a:bodyPr>
            <a:noAutofit/>
          </a:bodyPr>
          <a:lstStyle/>
          <a:p>
            <a:r>
              <a:rPr lang="en-US" sz="2400" dirty="0" smtClean="0"/>
              <a:t>A popular form of investment is stocks.  </a:t>
            </a:r>
            <a:r>
              <a:rPr lang="en-US" sz="2400" dirty="0" smtClean="0">
                <a:solidFill>
                  <a:srgbClr val="00B0F0"/>
                </a:solidFill>
              </a:rPr>
              <a:t>A stock is a share (equity) in the ownership of a company or organization</a:t>
            </a:r>
            <a:r>
              <a:rPr lang="en-US" sz="2400" dirty="0" smtClean="0"/>
              <a:t>.  The more shares you buy, the more ownership of that company that you have.</a:t>
            </a:r>
          </a:p>
          <a:p>
            <a:pPr lvl="1"/>
            <a:r>
              <a:rPr lang="en-US" sz="2000" dirty="0" smtClean="0"/>
              <a:t>If a firm sells 10,000 shares of stock and your purchase 1,000 of them – what percentage of the company do you own?</a:t>
            </a:r>
          </a:p>
          <a:p>
            <a:r>
              <a:rPr lang="en-US" sz="2400" dirty="0" smtClean="0"/>
              <a:t>There are two main benefits to owning stocks – dividends and capital gains.</a:t>
            </a:r>
          </a:p>
          <a:p>
            <a:pPr lvl="1"/>
            <a:r>
              <a:rPr lang="en-US" sz="2000" dirty="0" smtClean="0">
                <a:solidFill>
                  <a:srgbClr val="00B0F0"/>
                </a:solidFill>
              </a:rPr>
              <a:t>Dividends</a:t>
            </a:r>
            <a:r>
              <a:rPr lang="en-US" sz="2000" dirty="0" smtClean="0"/>
              <a:t> – profits that are paid to the stockholder</a:t>
            </a:r>
          </a:p>
          <a:p>
            <a:pPr lvl="1"/>
            <a:r>
              <a:rPr lang="en-US" sz="2000" dirty="0" smtClean="0">
                <a:solidFill>
                  <a:srgbClr val="00B0F0"/>
                </a:solidFill>
              </a:rPr>
              <a:t>Capital gains </a:t>
            </a:r>
            <a:r>
              <a:rPr lang="en-US" sz="2000" dirty="0" smtClean="0"/>
              <a:t>– profit that you can make if you sell your shares of stock for more than you paid for it.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448" y="320634"/>
            <a:ext cx="3125848" cy="2344386"/>
          </a:xfrm>
          <a:prstGeom prst="rect">
            <a:avLst/>
          </a:prstGeom>
        </p:spPr>
      </p:pic>
    </p:spTree>
    <p:extLst>
      <p:ext uri="{BB962C8B-B14F-4D97-AF65-F5344CB8AC3E}">
        <p14:creationId xmlns:p14="http://schemas.microsoft.com/office/powerpoint/2010/main" val="87872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 preferred stock</a:t>
            </a:r>
            <a:endParaRPr lang="en-US" dirty="0"/>
          </a:p>
        </p:txBody>
      </p:sp>
      <p:sp>
        <p:nvSpPr>
          <p:cNvPr id="3" name="Content Placeholder 2"/>
          <p:cNvSpPr>
            <a:spLocks noGrp="1"/>
          </p:cNvSpPr>
          <p:nvPr>
            <p:ph idx="1"/>
          </p:nvPr>
        </p:nvSpPr>
        <p:spPr>
          <a:xfrm>
            <a:off x="1140031" y="2661794"/>
            <a:ext cx="9702140" cy="3101983"/>
          </a:xfrm>
        </p:spPr>
        <p:txBody>
          <a:bodyPr>
            <a:normAutofit/>
          </a:bodyPr>
          <a:lstStyle/>
          <a:p>
            <a:r>
              <a:rPr lang="en-US" sz="2400" dirty="0" smtClean="0"/>
              <a:t>There are two different types of stocks – common and preferred.</a:t>
            </a:r>
            <a:endParaRPr lang="en-US" sz="2400" dirty="0"/>
          </a:p>
          <a:p>
            <a:r>
              <a:rPr lang="en-US" sz="2400" dirty="0" smtClean="0"/>
              <a:t>Preferred stocks earn dividends as a fixed rate each year.  </a:t>
            </a:r>
          </a:p>
          <a:p>
            <a:r>
              <a:rPr lang="en-US" sz="2400" dirty="0" smtClean="0"/>
              <a:t>Common stocks have a variable dividend rate that varies with their profit and market fluctuations.</a:t>
            </a:r>
          </a:p>
          <a:p>
            <a:r>
              <a:rPr lang="en-US" sz="2400" dirty="0" smtClean="0"/>
              <a:t>Preferred shareholders are always paid first; common holders get whatever is left over.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78" y="578348"/>
            <a:ext cx="2942112" cy="1961408"/>
          </a:xfrm>
          <a:prstGeom prst="rect">
            <a:avLst/>
          </a:prstGeom>
        </p:spPr>
      </p:pic>
    </p:spTree>
    <p:extLst>
      <p:ext uri="{BB962C8B-B14F-4D97-AF65-F5344CB8AC3E}">
        <p14:creationId xmlns:p14="http://schemas.microsoft.com/office/powerpoint/2010/main" val="4006923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Risky business</a:t>
            </a:r>
            <a:endParaRPr lang="en-US" dirty="0"/>
          </a:p>
        </p:txBody>
      </p:sp>
      <p:sp>
        <p:nvSpPr>
          <p:cNvPr id="3" name="Content Placeholder 2"/>
          <p:cNvSpPr>
            <a:spLocks noGrp="1"/>
          </p:cNvSpPr>
          <p:nvPr>
            <p:ph idx="1"/>
          </p:nvPr>
        </p:nvSpPr>
        <p:spPr>
          <a:xfrm>
            <a:off x="665018" y="2638044"/>
            <a:ext cx="11079678" cy="3101983"/>
          </a:xfrm>
        </p:spPr>
        <p:txBody>
          <a:bodyPr>
            <a:normAutofit/>
          </a:bodyPr>
          <a:lstStyle/>
          <a:p>
            <a:r>
              <a:rPr lang="en-US" sz="2400" dirty="0" smtClean="0"/>
              <a:t>Stocks are riskier than bonds because stock prices vary based on expected profits.  If a firm turns out to be less profitable, dividends will be less and the price of each share will drop.</a:t>
            </a:r>
          </a:p>
          <a:p>
            <a:r>
              <a:rPr lang="en-US" sz="2400" dirty="0" smtClean="0">
                <a:solidFill>
                  <a:srgbClr val="00B0F0"/>
                </a:solidFill>
              </a:rPr>
              <a:t>Experts warning </a:t>
            </a:r>
            <a:r>
              <a:rPr lang="en-US" sz="2400" dirty="0" smtClean="0"/>
              <a:t>– if you enter the stock market, be prepared to ride the roller coaster of the market! Sometimes you win and sometimes you lose.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196" y="4680610"/>
            <a:ext cx="2476500" cy="1866900"/>
          </a:xfrm>
          <a:prstGeom prst="rect">
            <a:avLst/>
          </a:prstGeom>
        </p:spPr>
      </p:pic>
    </p:spTree>
    <p:extLst>
      <p:ext uri="{BB962C8B-B14F-4D97-AF65-F5344CB8AC3E}">
        <p14:creationId xmlns:p14="http://schemas.microsoft.com/office/powerpoint/2010/main" val="558009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funds</a:t>
            </a:r>
            <a:endParaRPr lang="en-US" dirty="0"/>
          </a:p>
        </p:txBody>
      </p:sp>
      <p:sp>
        <p:nvSpPr>
          <p:cNvPr id="3" name="Content Placeholder 2"/>
          <p:cNvSpPr>
            <a:spLocks noGrp="1"/>
          </p:cNvSpPr>
          <p:nvPr>
            <p:ph idx="1"/>
          </p:nvPr>
        </p:nvSpPr>
        <p:spPr>
          <a:xfrm>
            <a:off x="902525" y="2638044"/>
            <a:ext cx="10723418" cy="3596501"/>
          </a:xfrm>
        </p:spPr>
        <p:txBody>
          <a:bodyPr>
            <a:normAutofit fontScale="92500" lnSpcReduction="10000"/>
          </a:bodyPr>
          <a:lstStyle/>
          <a:p>
            <a:r>
              <a:rPr lang="en-US" sz="2400" dirty="0" smtClean="0"/>
              <a:t>The final type of investment is a mutual fund – </a:t>
            </a:r>
            <a:r>
              <a:rPr lang="en-US" sz="2400" dirty="0" smtClean="0">
                <a:solidFill>
                  <a:srgbClr val="00B0F0"/>
                </a:solidFill>
              </a:rPr>
              <a:t>which is an investment in an investing company.</a:t>
            </a:r>
          </a:p>
          <a:p>
            <a:r>
              <a:rPr lang="en-US" sz="2400" dirty="0" smtClean="0">
                <a:solidFill>
                  <a:schemeClr val="tx1"/>
                </a:solidFill>
              </a:rPr>
              <a:t>Mutual funds combine money that you invest with the money of other investors to make substantial investments in other companies.</a:t>
            </a:r>
          </a:p>
          <a:p>
            <a:r>
              <a:rPr lang="en-US" sz="2400" dirty="0" smtClean="0">
                <a:solidFill>
                  <a:schemeClr val="tx1"/>
                </a:solidFill>
              </a:rPr>
              <a:t>A major benefit of this is that you are able to </a:t>
            </a:r>
            <a:r>
              <a:rPr lang="en-US" sz="2400" dirty="0" smtClean="0">
                <a:solidFill>
                  <a:srgbClr val="00B0F0"/>
                </a:solidFill>
              </a:rPr>
              <a:t>diversify your portfolio </a:t>
            </a:r>
            <a:r>
              <a:rPr lang="en-US" sz="2400" dirty="0" smtClean="0">
                <a:solidFill>
                  <a:schemeClr val="tx1"/>
                </a:solidFill>
              </a:rPr>
              <a:t>– which experts say is great! You should invest in lots of different types of accounts to spread out and maximize your money.  A drawback – you don’t get to decide where you money goes.</a:t>
            </a:r>
          </a:p>
          <a:p>
            <a:r>
              <a:rPr lang="en-US" sz="2400" dirty="0" smtClean="0">
                <a:solidFill>
                  <a:schemeClr val="tx1"/>
                </a:solidFill>
              </a:rPr>
              <a:t>There are money market funds, bond funds and stock funds that you can invest in with investment companies.  Money market funds are least risky and least profitable – stock funds are most risky and most profitable.</a:t>
            </a:r>
          </a:p>
          <a:p>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82" y="-42672"/>
            <a:ext cx="2680716" cy="2680716"/>
          </a:xfrm>
          <a:prstGeom prst="rect">
            <a:avLst/>
          </a:prstGeom>
        </p:spPr>
      </p:pic>
    </p:spTree>
    <p:extLst>
      <p:ext uri="{BB962C8B-B14F-4D97-AF65-F5344CB8AC3E}">
        <p14:creationId xmlns:p14="http://schemas.microsoft.com/office/powerpoint/2010/main" val="656029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63138"/>
            <a:ext cx="8991600" cy="3569526"/>
          </a:xfrm>
        </p:spPr>
        <p:txBody>
          <a:bodyPr/>
          <a:lstStyle/>
          <a:p>
            <a:r>
              <a:rPr lang="en-US" dirty="0" smtClean="0"/>
              <a:t>Let’s say that you have $100,000 to invest.  How would you diversify your portfolio?</a:t>
            </a:r>
            <a:endParaRPr lang="en-US" dirty="0"/>
          </a:p>
        </p:txBody>
      </p:sp>
      <p:sp>
        <p:nvSpPr>
          <p:cNvPr id="3" name="Text Placeholder 2"/>
          <p:cNvSpPr>
            <a:spLocks noGrp="1"/>
          </p:cNvSpPr>
          <p:nvPr>
            <p:ph type="body" idx="1"/>
          </p:nvPr>
        </p:nvSpPr>
        <p:spPr>
          <a:xfrm>
            <a:off x="1389413" y="4352464"/>
            <a:ext cx="10094025" cy="2190839"/>
          </a:xfrm>
        </p:spPr>
        <p:txBody>
          <a:bodyPr>
            <a:normAutofit/>
          </a:bodyPr>
          <a:lstStyle/>
          <a:p>
            <a:pPr marL="457200" indent="-457200">
              <a:buAutoNum type="arabicPeriod"/>
            </a:pPr>
            <a:r>
              <a:rPr lang="en-US" dirty="0" smtClean="0"/>
              <a:t>Choose ten companies and research their stock prices.  List the price for each share of stock on your sheet.</a:t>
            </a:r>
          </a:p>
          <a:p>
            <a:pPr marL="457200" indent="-457200">
              <a:buAutoNum type="arabicPeriod"/>
            </a:pPr>
            <a:r>
              <a:rPr lang="en-US" dirty="0" smtClean="0"/>
              <a:t>How many shares would you purchase of each?</a:t>
            </a:r>
          </a:p>
          <a:p>
            <a:pPr marL="457200" indent="-457200">
              <a:buAutoNum type="arabicPeriod"/>
            </a:pPr>
            <a:r>
              <a:rPr lang="en-US" dirty="0" smtClean="0"/>
              <a:t>Would you invest in a bond? Mutual account?</a:t>
            </a:r>
          </a:p>
          <a:p>
            <a:pPr marL="457200" indent="-457200">
              <a:buAutoNum type="arabicPeriod"/>
            </a:pPr>
            <a:r>
              <a:rPr lang="en-US" dirty="0" smtClean="0"/>
              <a:t>Would you put any money in savings?</a:t>
            </a:r>
            <a:endParaRPr lang="en-US" dirty="0"/>
          </a:p>
        </p:txBody>
      </p:sp>
    </p:spTree>
    <p:extLst>
      <p:ext uri="{BB962C8B-B14F-4D97-AF65-F5344CB8AC3E}">
        <p14:creationId xmlns:p14="http://schemas.microsoft.com/office/powerpoint/2010/main" val="117044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97" y="349550"/>
            <a:ext cx="7729728" cy="1188720"/>
          </a:xfrm>
        </p:spPr>
        <p:txBody>
          <a:bodyPr/>
          <a:lstStyle/>
          <a:p>
            <a:r>
              <a:rPr lang="en-US" dirty="0" smtClean="0"/>
              <a:t>Thursday, December 8</a:t>
            </a:r>
            <a:endParaRPr lang="en-US" dirty="0"/>
          </a:p>
        </p:txBody>
      </p:sp>
      <p:sp>
        <p:nvSpPr>
          <p:cNvPr id="3" name="Content Placeholder 2"/>
          <p:cNvSpPr>
            <a:spLocks noGrp="1"/>
          </p:cNvSpPr>
          <p:nvPr>
            <p:ph idx="1"/>
          </p:nvPr>
        </p:nvSpPr>
        <p:spPr>
          <a:xfrm>
            <a:off x="0" y="1973026"/>
            <a:ext cx="9368444" cy="3101983"/>
          </a:xfrm>
        </p:spPr>
        <p:txBody>
          <a:bodyPr>
            <a:noAutofit/>
          </a:bodyPr>
          <a:lstStyle/>
          <a:p>
            <a:r>
              <a:rPr lang="en-US" sz="3200" dirty="0" smtClean="0"/>
              <a:t>Sit at your assigned table – you need something to write with for the Multiple Choice Session.</a:t>
            </a:r>
          </a:p>
          <a:p>
            <a:r>
              <a:rPr lang="en-US" sz="3200" dirty="0" smtClean="0"/>
              <a:t>When you’re finished, put your </a:t>
            </a:r>
            <a:r>
              <a:rPr lang="en-US" sz="3200" dirty="0" err="1" smtClean="0"/>
              <a:t>scantron</a:t>
            </a:r>
            <a:r>
              <a:rPr lang="en-US" sz="3200" dirty="0" smtClean="0"/>
              <a:t> in the Inbox and make a pile for the test booklets on the counter</a:t>
            </a:r>
          </a:p>
          <a:p>
            <a:r>
              <a:rPr lang="en-US" sz="3200" dirty="0" smtClean="0"/>
              <a:t>Use the remainder of class to begin preparing for your final exam</a:t>
            </a:r>
          </a:p>
          <a:p>
            <a:r>
              <a:rPr lang="en-US" sz="3200" dirty="0" smtClean="0"/>
              <a:t>Noise should not be at a controlled level as you are only talking with the people at your table.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05" y="0"/>
            <a:ext cx="2591576" cy="3599411"/>
          </a:xfrm>
          <a:prstGeom prst="rect">
            <a:avLst/>
          </a:prstGeom>
        </p:spPr>
      </p:pic>
    </p:spTree>
    <p:extLst>
      <p:ext uri="{BB962C8B-B14F-4D97-AF65-F5344CB8AC3E}">
        <p14:creationId xmlns:p14="http://schemas.microsoft.com/office/powerpoint/2010/main" val="444796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48" y="249797"/>
            <a:ext cx="7729728" cy="1188720"/>
          </a:xfrm>
        </p:spPr>
        <p:txBody>
          <a:bodyPr/>
          <a:lstStyle/>
          <a:p>
            <a:r>
              <a:rPr lang="en-US" dirty="0" smtClean="0"/>
              <a:t>Thursday, December 8</a:t>
            </a:r>
            <a:endParaRPr lang="en-US" dirty="0"/>
          </a:p>
        </p:txBody>
      </p:sp>
      <p:sp>
        <p:nvSpPr>
          <p:cNvPr id="3" name="Content Placeholder 2"/>
          <p:cNvSpPr>
            <a:spLocks noGrp="1"/>
          </p:cNvSpPr>
          <p:nvPr>
            <p:ph idx="1"/>
          </p:nvPr>
        </p:nvSpPr>
        <p:spPr>
          <a:xfrm>
            <a:off x="124690" y="1654649"/>
            <a:ext cx="9368444" cy="4043816"/>
          </a:xfrm>
        </p:spPr>
        <p:txBody>
          <a:bodyPr>
            <a:noAutofit/>
          </a:bodyPr>
          <a:lstStyle/>
          <a:p>
            <a:r>
              <a:rPr lang="en-US" sz="2800" dirty="0" smtClean="0"/>
              <a:t>Please get out a piece of paper and number 1-32 in two columns (1-16, 17-32) on the front side only.</a:t>
            </a:r>
          </a:p>
          <a:p>
            <a:endParaRPr lang="en-US" sz="2800" dirty="0"/>
          </a:p>
          <a:p>
            <a:r>
              <a:rPr lang="en-US" sz="2800" dirty="0" smtClean="0"/>
              <a:t>Label it “Personal Finance Test” – be sure your name is on your paper.</a:t>
            </a:r>
          </a:p>
          <a:p>
            <a:endParaRPr lang="en-US" sz="2800" dirty="0"/>
          </a:p>
          <a:p>
            <a:r>
              <a:rPr lang="en-US" sz="2800" dirty="0" smtClean="0"/>
              <a:t>When finished, put Scantron in the Inbox, test on counter and pick up you semester review.  We will work on this in class today, Friday and Monday.  This will be due the day you take your exam.</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05" y="0"/>
            <a:ext cx="2591576" cy="3599411"/>
          </a:xfrm>
          <a:prstGeom prst="rect">
            <a:avLst/>
          </a:prstGeom>
        </p:spPr>
      </p:pic>
    </p:spTree>
    <p:extLst>
      <p:ext uri="{BB962C8B-B14F-4D97-AF65-F5344CB8AC3E}">
        <p14:creationId xmlns:p14="http://schemas.microsoft.com/office/powerpoint/2010/main" val="779927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December 5</a:t>
            </a:r>
            <a:endParaRPr lang="en-US" dirty="0"/>
          </a:p>
        </p:txBody>
      </p:sp>
      <p:sp>
        <p:nvSpPr>
          <p:cNvPr id="3" name="Content Placeholder 2"/>
          <p:cNvSpPr>
            <a:spLocks noGrp="1"/>
          </p:cNvSpPr>
          <p:nvPr>
            <p:ph idx="1"/>
          </p:nvPr>
        </p:nvSpPr>
        <p:spPr/>
        <p:txBody>
          <a:bodyPr/>
          <a:lstStyle/>
          <a:p>
            <a:r>
              <a:rPr lang="en-US" dirty="0" smtClean="0"/>
              <a:t>Current Events Presentations</a:t>
            </a:r>
          </a:p>
          <a:p>
            <a:endParaRPr lang="en-US" dirty="0"/>
          </a:p>
          <a:p>
            <a:r>
              <a:rPr lang="en-US" dirty="0" smtClean="0"/>
              <a:t>Share investment plans</a:t>
            </a:r>
          </a:p>
          <a:p>
            <a:endParaRPr lang="en-US" dirty="0"/>
          </a:p>
          <a:p>
            <a:r>
              <a:rPr lang="en-US" dirty="0" smtClean="0"/>
              <a:t>You will need something to write with for the class period.</a:t>
            </a:r>
            <a:endParaRPr lang="en-US" dirty="0"/>
          </a:p>
        </p:txBody>
      </p:sp>
    </p:spTree>
    <p:extLst>
      <p:ext uri="{BB962C8B-B14F-4D97-AF65-F5344CB8AC3E}">
        <p14:creationId xmlns:p14="http://schemas.microsoft.com/office/powerpoint/2010/main" val="108800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bank</a:t>
            </a:r>
          </a:p>
        </p:txBody>
      </p:sp>
      <p:sp>
        <p:nvSpPr>
          <p:cNvPr id="3" name="Content Placeholder 2"/>
          <p:cNvSpPr>
            <a:spLocks noGrp="1"/>
          </p:cNvSpPr>
          <p:nvPr>
            <p:ph idx="1"/>
          </p:nvPr>
        </p:nvSpPr>
        <p:spPr>
          <a:xfrm>
            <a:off x="589086" y="2638044"/>
            <a:ext cx="9002590" cy="3101983"/>
          </a:xfrm>
        </p:spPr>
        <p:txBody>
          <a:bodyPr>
            <a:noAutofit/>
          </a:bodyPr>
          <a:lstStyle/>
          <a:p>
            <a:r>
              <a:rPr lang="en-US" sz="2400" dirty="0"/>
              <a:t>Banks offer lots of different services to their customers:</a:t>
            </a:r>
          </a:p>
          <a:p>
            <a:pPr lvl="1"/>
            <a:r>
              <a:rPr lang="en-US" sz="2200" dirty="0"/>
              <a:t>Checking/savings accounts &amp; Debit Cards</a:t>
            </a:r>
          </a:p>
          <a:p>
            <a:pPr lvl="1"/>
            <a:r>
              <a:rPr lang="en-US" sz="2200" dirty="0"/>
              <a:t>Credit Cards &amp; Loans</a:t>
            </a:r>
          </a:p>
          <a:p>
            <a:pPr lvl="1"/>
            <a:r>
              <a:rPr lang="en-US" sz="2200" dirty="0"/>
              <a:t>ATM and Electronic Banking</a:t>
            </a:r>
          </a:p>
          <a:p>
            <a:pPr lvl="1"/>
            <a:r>
              <a:rPr lang="en-US" sz="2200" dirty="0"/>
              <a:t>Overdraft Protection</a:t>
            </a:r>
          </a:p>
          <a:p>
            <a:pPr lvl="1"/>
            <a:r>
              <a:rPr lang="en-US" sz="2200" dirty="0"/>
              <a:t>Wire Transfers (from employer to employee, or person to person)</a:t>
            </a:r>
          </a:p>
        </p:txBody>
      </p:sp>
      <p:pic>
        <p:nvPicPr>
          <p:cNvPr id="4" name="Picture 3" descr="evasione impossibile - Wired"/>
          <p:cNvPicPr>
            <a:picLocks noChangeAspect="1"/>
          </p:cNvPicPr>
          <p:nvPr/>
        </p:nvPicPr>
        <p:blipFill>
          <a:blip r:embed="rId2"/>
          <a:stretch>
            <a:fillRect/>
          </a:stretch>
        </p:blipFill>
        <p:spPr>
          <a:xfrm>
            <a:off x="8799960" y="598170"/>
            <a:ext cx="3096765" cy="1921764"/>
          </a:xfrm>
          <a:prstGeom prst="rect">
            <a:avLst/>
          </a:prstGeom>
        </p:spPr>
      </p:pic>
      <p:pic>
        <p:nvPicPr>
          <p:cNvPr id="5" name="Picture 4" descr="It was in the news recently that Bank of America takes better care of ..."/>
          <p:cNvPicPr>
            <a:picLocks noChangeAspect="1"/>
          </p:cNvPicPr>
          <p:nvPr/>
        </p:nvPicPr>
        <p:blipFill>
          <a:blip r:embed="rId3"/>
          <a:stretch>
            <a:fillRect/>
          </a:stretch>
        </p:blipFill>
        <p:spPr>
          <a:xfrm>
            <a:off x="8963025" y="5986462"/>
            <a:ext cx="3048000" cy="771525"/>
          </a:xfrm>
          <a:prstGeom prst="rect">
            <a:avLst/>
          </a:prstGeom>
        </p:spPr>
      </p:pic>
      <p:pic>
        <p:nvPicPr>
          <p:cNvPr id="6" name="Picture 5" descr="Original file ‎ (SVG file, nominally 250 × 103 pixels, file size: 6 ..."/>
          <p:cNvPicPr>
            <a:picLocks noChangeAspect="1"/>
          </p:cNvPicPr>
          <p:nvPr/>
        </p:nvPicPr>
        <p:blipFill>
          <a:blip r:embed="rId4"/>
          <a:stretch>
            <a:fillRect/>
          </a:stretch>
        </p:blipFill>
        <p:spPr>
          <a:xfrm>
            <a:off x="295275" y="160760"/>
            <a:ext cx="1952625" cy="803932"/>
          </a:xfrm>
          <a:prstGeom prst="rect">
            <a:avLst/>
          </a:prstGeom>
        </p:spPr>
      </p:pic>
      <p:pic>
        <p:nvPicPr>
          <p:cNvPr id="7" name="Picture 6" descr="Fichier:Wells Fargo Bank.svg — Wikipédia"/>
          <p:cNvPicPr>
            <a:picLocks noChangeAspect="1"/>
          </p:cNvPicPr>
          <p:nvPr/>
        </p:nvPicPr>
        <p:blipFill>
          <a:blip r:embed="rId5"/>
          <a:stretch>
            <a:fillRect/>
          </a:stretch>
        </p:blipFill>
        <p:spPr>
          <a:xfrm>
            <a:off x="9810749" y="3457574"/>
            <a:ext cx="1914525" cy="1914525"/>
          </a:xfrm>
          <a:prstGeom prst="rect">
            <a:avLst/>
          </a:prstGeom>
        </p:spPr>
      </p:pic>
      <p:pic>
        <p:nvPicPr>
          <p:cNvPr id="8" name="Picture 7" descr="Datei:SunTrust Banks logo.svg – Wikipedia"/>
          <p:cNvPicPr>
            <a:picLocks noChangeAspect="1"/>
          </p:cNvPicPr>
          <p:nvPr/>
        </p:nvPicPr>
        <p:blipFill>
          <a:blip r:embed="rId6"/>
          <a:stretch>
            <a:fillRect/>
          </a:stretch>
        </p:blipFill>
        <p:spPr>
          <a:xfrm>
            <a:off x="199423" y="1082802"/>
            <a:ext cx="1934531" cy="1141071"/>
          </a:xfrm>
          <a:prstGeom prst="rect">
            <a:avLst/>
          </a:prstGeom>
        </p:spPr>
      </p:pic>
    </p:spTree>
    <p:extLst>
      <p:ext uri="{BB962C8B-B14F-4D97-AF65-F5344CB8AC3E}">
        <p14:creationId xmlns:p14="http://schemas.microsoft.com/office/powerpoint/2010/main" val="3439931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7Qtr_vA3Prw"/>
          <p:cNvPicPr>
            <a:picLocks noGrp="1" noRot="1" noChangeAspect="1"/>
          </p:cNvPicPr>
          <p:nvPr>
            <p:ph idx="1"/>
            <a:videoFile r:link="rId1"/>
          </p:nvPr>
        </p:nvPicPr>
        <p:blipFill>
          <a:blip r:embed="rId3"/>
          <a:stretch>
            <a:fillRect/>
          </a:stretch>
        </p:blipFill>
        <p:spPr>
          <a:xfrm>
            <a:off x="749429" y="764771"/>
            <a:ext cx="9749546" cy="5484120"/>
          </a:xfrm>
          <a:prstGeom prst="rect">
            <a:avLst/>
          </a:prstGeom>
        </p:spPr>
      </p:pic>
    </p:spTree>
    <p:extLst>
      <p:ext uri="{BB962C8B-B14F-4D97-AF65-F5344CB8AC3E}">
        <p14:creationId xmlns:p14="http://schemas.microsoft.com/office/powerpoint/2010/main" val="2895291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https://outlook.office.com/owa/service.svc/s/GetAttachmentThumbnail?id=AAMkAGZiNTEzNDdjLTA5NWQtNGJkMC04ZWVhLWY3M2M3MmNiMWE4ZABGAAAAAAA0%2FPfnAoGIQ4rBNgkU5qmuBwC74I6ORrn7SLbCiUYPoXJUAAAAJ7DzAAD8cZXE3APtQaZvP5pXa%2BHEAAMpK5HGAAABEgAQAAGRvUd6GCpGvE3eXKoSVkg%3D&amp;thumbnailType=2&amp;X-OWA-CANARY=JGnc-IKuTkCA6i-sXgwmtrD8gRjqHdQYr0Y02sbqOqKbi1d_3c7La89ZCYT0jzlI4bpl5jHPJKI."/>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stretch>
            <a:fillRect/>
          </a:stretch>
        </p:blipFill>
        <p:spPr>
          <a:xfrm>
            <a:off x="1886989" y="-1319681"/>
            <a:ext cx="7198822" cy="7796681"/>
          </a:xfrm>
          <a:prstGeom prst="rect">
            <a:avLst/>
          </a:prstGeom>
        </p:spPr>
      </p:pic>
    </p:spTree>
    <p:extLst>
      <p:ext uri="{BB962C8B-B14F-4D97-AF65-F5344CB8AC3E}">
        <p14:creationId xmlns:p14="http://schemas.microsoft.com/office/powerpoint/2010/main" val="3108879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December 7</a:t>
            </a:r>
            <a:endParaRPr lang="en-US" dirty="0"/>
          </a:p>
        </p:txBody>
      </p:sp>
      <p:sp>
        <p:nvSpPr>
          <p:cNvPr id="3" name="Content Placeholder 2"/>
          <p:cNvSpPr>
            <a:spLocks noGrp="1"/>
          </p:cNvSpPr>
          <p:nvPr>
            <p:ph idx="1"/>
          </p:nvPr>
        </p:nvSpPr>
        <p:spPr>
          <a:xfrm>
            <a:off x="565265" y="2638044"/>
            <a:ext cx="10698480" cy="3101983"/>
          </a:xfrm>
        </p:spPr>
        <p:txBody>
          <a:bodyPr>
            <a:normAutofit/>
          </a:bodyPr>
          <a:lstStyle/>
          <a:p>
            <a:r>
              <a:rPr lang="en-US" sz="2800" dirty="0" smtClean="0"/>
              <a:t>Today is a silent and independent study day – multiple choice test tomorrow.  Please use your book, notes, and other resource to help you prepare.</a:t>
            </a:r>
          </a:p>
          <a:p>
            <a:r>
              <a:rPr lang="en-US" sz="2800" dirty="0" smtClean="0"/>
              <a:t>Multiple choice test tomorrow!</a:t>
            </a:r>
          </a:p>
          <a:p>
            <a:endParaRPr lang="en-US" sz="2800" dirty="0"/>
          </a:p>
          <a:p>
            <a:r>
              <a:rPr lang="en-US" sz="2800" dirty="0" smtClean="0"/>
              <a:t>Honors – get ready to review for your Personal Finance Test!</a:t>
            </a:r>
            <a:endParaRPr lang="en-US" sz="2800" dirty="0"/>
          </a:p>
        </p:txBody>
      </p:sp>
    </p:spTree>
    <p:extLst>
      <p:ext uri="{BB962C8B-B14F-4D97-AF65-F5344CB8AC3E}">
        <p14:creationId xmlns:p14="http://schemas.microsoft.com/office/powerpoint/2010/main" val="1191840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December 9</a:t>
            </a:r>
            <a:endParaRPr lang="en-US" dirty="0"/>
          </a:p>
        </p:txBody>
      </p:sp>
      <p:sp>
        <p:nvSpPr>
          <p:cNvPr id="3" name="Content Placeholder 2"/>
          <p:cNvSpPr>
            <a:spLocks noGrp="1"/>
          </p:cNvSpPr>
          <p:nvPr>
            <p:ph idx="1"/>
          </p:nvPr>
        </p:nvSpPr>
        <p:spPr/>
        <p:txBody>
          <a:bodyPr>
            <a:normAutofit/>
          </a:bodyPr>
          <a:lstStyle/>
          <a:p>
            <a:r>
              <a:rPr lang="en-US" sz="2800" dirty="0" smtClean="0"/>
              <a:t>Grab and answer sheet and AP Practice Test from my desk.</a:t>
            </a:r>
          </a:p>
          <a:p>
            <a:endParaRPr lang="en-US" sz="2800" dirty="0"/>
          </a:p>
          <a:p>
            <a:r>
              <a:rPr lang="en-US" sz="2800" dirty="0" smtClean="0"/>
              <a:t>Work with a partner to complete – we will go over the answers on Monday.  Partners that score the highest get 5 bonus points on their Final!</a:t>
            </a:r>
            <a:endParaRPr lang="en-US" sz="2800" dirty="0"/>
          </a:p>
        </p:txBody>
      </p:sp>
    </p:spTree>
    <p:extLst>
      <p:ext uri="{BB962C8B-B14F-4D97-AF65-F5344CB8AC3E}">
        <p14:creationId xmlns:p14="http://schemas.microsoft.com/office/powerpoint/2010/main" val="1854709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December 9</a:t>
            </a:r>
            <a:endParaRPr lang="en-US" dirty="0"/>
          </a:p>
        </p:txBody>
      </p:sp>
      <p:sp>
        <p:nvSpPr>
          <p:cNvPr id="3" name="Content Placeholder 2"/>
          <p:cNvSpPr>
            <a:spLocks noGrp="1"/>
          </p:cNvSpPr>
          <p:nvPr>
            <p:ph idx="1"/>
          </p:nvPr>
        </p:nvSpPr>
        <p:spPr/>
        <p:txBody>
          <a:bodyPr>
            <a:normAutofit/>
          </a:bodyPr>
          <a:lstStyle/>
          <a:p>
            <a:r>
              <a:rPr lang="en-US" sz="2800" dirty="0" smtClean="0"/>
              <a:t>Get out your semester review materials and get busy!</a:t>
            </a:r>
          </a:p>
          <a:p>
            <a:endParaRPr lang="en-US" sz="2800" dirty="0"/>
          </a:p>
          <a:p>
            <a:r>
              <a:rPr lang="en-US" sz="2800" dirty="0" smtClean="0"/>
              <a:t>Semester Review is due on the day of your exam.</a:t>
            </a:r>
            <a:endParaRPr lang="en-US" sz="2800" dirty="0"/>
          </a:p>
        </p:txBody>
      </p:sp>
    </p:spTree>
    <p:extLst>
      <p:ext uri="{BB962C8B-B14F-4D97-AF65-F5344CB8AC3E}">
        <p14:creationId xmlns:p14="http://schemas.microsoft.com/office/powerpoint/2010/main" val="4264833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441566"/>
            <a:ext cx="8991600" cy="1645920"/>
          </a:xfrm>
        </p:spPr>
        <p:txBody>
          <a:bodyPr/>
          <a:lstStyle/>
          <a:p>
            <a:r>
              <a:rPr lang="en-US" dirty="0" smtClean="0"/>
              <a:t>Monday, december12</a:t>
            </a:r>
            <a:endParaRPr lang="en-US" dirty="0"/>
          </a:p>
        </p:txBody>
      </p:sp>
      <p:sp>
        <p:nvSpPr>
          <p:cNvPr id="3" name="Text Placeholder 2"/>
          <p:cNvSpPr>
            <a:spLocks noGrp="1"/>
          </p:cNvSpPr>
          <p:nvPr>
            <p:ph type="body" idx="1"/>
          </p:nvPr>
        </p:nvSpPr>
        <p:spPr>
          <a:xfrm>
            <a:off x="201168" y="2460566"/>
            <a:ext cx="11622024" cy="4123113"/>
          </a:xfrm>
        </p:spPr>
        <p:txBody>
          <a:bodyPr>
            <a:normAutofit fontScale="92500"/>
          </a:bodyPr>
          <a:lstStyle/>
          <a:p>
            <a:pPr marL="571500" indent="-571500">
              <a:buFont typeface="Arial" panose="020B0604020202020204" pitchFamily="34" charset="0"/>
              <a:buChar char="•"/>
            </a:pPr>
            <a:r>
              <a:rPr lang="en-US" sz="3600" dirty="0" smtClean="0"/>
              <a:t>Happy Monday </a:t>
            </a:r>
            <a:r>
              <a:rPr lang="en-US" sz="3600" dirty="0" smtClean="0">
                <a:sym typeface="Wingdings" panose="05000000000000000000" pitchFamily="2" charset="2"/>
              </a:rPr>
              <a:t></a:t>
            </a:r>
          </a:p>
          <a:p>
            <a:pPr marL="571500" indent="-571500">
              <a:buFont typeface="Arial" panose="020B0604020202020204" pitchFamily="34" charset="0"/>
              <a:buChar char="•"/>
            </a:pPr>
            <a:r>
              <a:rPr lang="en-US" sz="3600" dirty="0" smtClean="0">
                <a:sym typeface="Wingdings" panose="05000000000000000000" pitchFamily="2" charset="2"/>
              </a:rPr>
              <a:t>Please grab a practice AP exam and your answer sheet from “my desk”.  If you weren’t here Friday – get a blank sheet. </a:t>
            </a:r>
          </a:p>
          <a:p>
            <a:pPr marL="571500" indent="-571500">
              <a:buFont typeface="Arial" panose="020B0604020202020204" pitchFamily="34" charset="0"/>
              <a:buChar char="•"/>
            </a:pPr>
            <a:r>
              <a:rPr lang="en-US" sz="3600" dirty="0" smtClean="0">
                <a:sym typeface="Wingdings" panose="05000000000000000000" pitchFamily="2" charset="2"/>
              </a:rPr>
              <a:t>Double check your answers – remember 5 points is on the line!</a:t>
            </a:r>
          </a:p>
          <a:p>
            <a:pPr marL="571500" indent="-571500">
              <a:buFont typeface="Arial" panose="020B0604020202020204" pitchFamily="34" charset="0"/>
              <a:buChar char="•"/>
            </a:pPr>
            <a:r>
              <a:rPr lang="en-US" sz="3600" dirty="0" smtClean="0">
                <a:sym typeface="Wingdings" panose="05000000000000000000" pitchFamily="2" charset="2"/>
              </a:rPr>
              <a:t>If you’re finished, complete the AP Survey on my website – worth 20 point Quiz Grade.</a:t>
            </a:r>
          </a:p>
          <a:p>
            <a:pPr marL="571500" indent="-571500">
              <a:buFont typeface="Arial" panose="020B0604020202020204" pitchFamily="34" charset="0"/>
              <a:buChar char="•"/>
            </a:pPr>
            <a:r>
              <a:rPr lang="en-US" sz="3600" dirty="0" smtClean="0">
                <a:sym typeface="Wingdings" panose="05000000000000000000" pitchFamily="2" charset="2"/>
              </a:rPr>
              <a:t>Tomorrow – silent study day.  Bring your materials.</a:t>
            </a:r>
            <a:endParaRPr lang="en-US" sz="3600" dirty="0"/>
          </a:p>
        </p:txBody>
      </p:sp>
      <p:sp>
        <p:nvSpPr>
          <p:cNvPr id="4" name="TextBox 3"/>
          <p:cNvSpPr txBox="1"/>
          <p:nvPr/>
        </p:nvSpPr>
        <p:spPr>
          <a:xfrm>
            <a:off x="274319" y="365760"/>
            <a:ext cx="2591543" cy="1200329"/>
          </a:xfrm>
          <a:prstGeom prst="rect">
            <a:avLst/>
          </a:prstGeom>
          <a:solidFill>
            <a:srgbClr val="FFC000"/>
          </a:solidFill>
        </p:spPr>
        <p:txBody>
          <a:bodyPr wrap="square" rtlCol="0">
            <a:spAutoFit/>
          </a:bodyPr>
          <a:lstStyle/>
          <a:p>
            <a:r>
              <a:rPr lang="en-US" dirty="0" smtClean="0"/>
              <a:t>Bring $1 tomorrow and wear your PJs to school.  Benefits the Angel Tree Gifts!</a:t>
            </a:r>
            <a:endParaRPr lang="en-US" dirty="0"/>
          </a:p>
        </p:txBody>
      </p:sp>
    </p:spTree>
    <p:extLst>
      <p:ext uri="{BB962C8B-B14F-4D97-AF65-F5344CB8AC3E}">
        <p14:creationId xmlns:p14="http://schemas.microsoft.com/office/powerpoint/2010/main" val="1192287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57" y="324612"/>
            <a:ext cx="7729728" cy="1188720"/>
          </a:xfrm>
        </p:spPr>
        <p:txBody>
          <a:bodyPr/>
          <a:lstStyle/>
          <a:p>
            <a:r>
              <a:rPr lang="en-US" dirty="0" smtClean="0"/>
              <a:t>15 minute review</a:t>
            </a:r>
            <a:endParaRPr lang="en-US" dirty="0"/>
          </a:p>
        </p:txBody>
      </p:sp>
      <p:pic>
        <p:nvPicPr>
          <p:cNvPr id="4" name="e18RXFFoL9c"/>
          <p:cNvPicPr>
            <a:picLocks noGrp="1" noRot="1" noChangeAspect="1"/>
          </p:cNvPicPr>
          <p:nvPr>
            <p:ph idx="1"/>
            <a:videoFile r:link="rId1"/>
          </p:nvPr>
        </p:nvPicPr>
        <p:blipFill>
          <a:blip r:embed="rId3"/>
          <a:stretch>
            <a:fillRect/>
          </a:stretch>
        </p:blipFill>
        <p:spPr>
          <a:xfrm>
            <a:off x="1406709" y="1746504"/>
            <a:ext cx="8648192" cy="4864608"/>
          </a:xfrm>
          <a:prstGeom prst="rect">
            <a:avLst/>
          </a:prstGeom>
        </p:spPr>
      </p:pic>
    </p:spTree>
    <p:extLst>
      <p:ext uri="{BB962C8B-B14F-4D97-AF65-F5344CB8AC3E}">
        <p14:creationId xmlns:p14="http://schemas.microsoft.com/office/powerpoint/2010/main" val="2479617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441566"/>
            <a:ext cx="8991600" cy="1645920"/>
          </a:xfrm>
        </p:spPr>
        <p:txBody>
          <a:bodyPr/>
          <a:lstStyle/>
          <a:p>
            <a:r>
              <a:rPr lang="en-US" dirty="0" smtClean="0"/>
              <a:t>Monday, december12</a:t>
            </a:r>
            <a:endParaRPr lang="en-US" dirty="0"/>
          </a:p>
        </p:txBody>
      </p:sp>
      <p:sp>
        <p:nvSpPr>
          <p:cNvPr id="3" name="Text Placeholder 2"/>
          <p:cNvSpPr>
            <a:spLocks noGrp="1"/>
          </p:cNvSpPr>
          <p:nvPr>
            <p:ph type="body" idx="1"/>
          </p:nvPr>
        </p:nvSpPr>
        <p:spPr>
          <a:xfrm>
            <a:off x="201168" y="2460566"/>
            <a:ext cx="11622024" cy="4123113"/>
          </a:xfrm>
        </p:spPr>
        <p:txBody>
          <a:bodyPr>
            <a:normAutofit lnSpcReduction="10000"/>
          </a:bodyPr>
          <a:lstStyle/>
          <a:p>
            <a:pPr marL="571500" indent="-571500">
              <a:buFont typeface="Arial" panose="020B0604020202020204" pitchFamily="34" charset="0"/>
              <a:buChar char="•"/>
            </a:pPr>
            <a:r>
              <a:rPr lang="en-US" sz="3600" dirty="0" smtClean="0"/>
              <a:t>Happy Monday </a:t>
            </a:r>
            <a:r>
              <a:rPr lang="en-US" sz="3600" dirty="0" smtClean="0">
                <a:sym typeface="Wingdings" panose="05000000000000000000" pitchFamily="2" charset="2"/>
              </a:rPr>
              <a:t></a:t>
            </a:r>
          </a:p>
          <a:p>
            <a:pPr marL="571500" indent="-571500">
              <a:buFont typeface="Arial" panose="020B0604020202020204" pitchFamily="34" charset="0"/>
              <a:buChar char="•"/>
            </a:pPr>
            <a:r>
              <a:rPr lang="en-US" sz="3600" dirty="0" smtClean="0">
                <a:sym typeface="Wingdings" panose="05000000000000000000" pitchFamily="2" charset="2"/>
              </a:rPr>
              <a:t>Continue working on your Semester Exam Review – remember, this is due on the day of your exam.</a:t>
            </a:r>
          </a:p>
          <a:p>
            <a:pPr marL="571500" indent="-571500">
              <a:buFont typeface="Arial" panose="020B0604020202020204" pitchFamily="34" charset="0"/>
              <a:buChar char="•"/>
            </a:pPr>
            <a:r>
              <a:rPr lang="en-US" sz="3600" dirty="0" smtClean="0">
                <a:sym typeface="Wingdings" panose="05000000000000000000" pitchFamily="2" charset="2"/>
              </a:rPr>
              <a:t>Early Exam Forms?</a:t>
            </a:r>
          </a:p>
          <a:p>
            <a:pPr marL="571500" indent="-571500">
              <a:buFont typeface="Arial" panose="020B0604020202020204" pitchFamily="34" charset="0"/>
              <a:buChar char="•"/>
            </a:pPr>
            <a:r>
              <a:rPr lang="en-US" sz="3600" dirty="0" smtClean="0">
                <a:sym typeface="Wingdings" panose="05000000000000000000" pitchFamily="2" charset="2"/>
              </a:rPr>
              <a:t>Current Events</a:t>
            </a:r>
          </a:p>
          <a:p>
            <a:pPr marL="571500" indent="-571500">
              <a:buFont typeface="Arial" panose="020B0604020202020204" pitchFamily="34" charset="0"/>
              <a:buChar char="•"/>
            </a:pPr>
            <a:r>
              <a:rPr lang="en-US" sz="3600" dirty="0" smtClean="0">
                <a:sym typeface="Wingdings" panose="05000000000000000000" pitchFamily="2" charset="2"/>
              </a:rPr>
              <a:t>Tomorrow – silent study day/early exams.  Bring your materials.</a:t>
            </a:r>
            <a:endParaRPr lang="en-US" sz="3600" dirty="0"/>
          </a:p>
        </p:txBody>
      </p:sp>
      <p:sp>
        <p:nvSpPr>
          <p:cNvPr id="4" name="TextBox 3"/>
          <p:cNvSpPr txBox="1"/>
          <p:nvPr/>
        </p:nvSpPr>
        <p:spPr>
          <a:xfrm>
            <a:off x="274319" y="365760"/>
            <a:ext cx="2591543" cy="1200329"/>
          </a:xfrm>
          <a:prstGeom prst="rect">
            <a:avLst/>
          </a:prstGeom>
          <a:solidFill>
            <a:srgbClr val="FFC000"/>
          </a:solidFill>
        </p:spPr>
        <p:txBody>
          <a:bodyPr wrap="square" rtlCol="0">
            <a:spAutoFit/>
          </a:bodyPr>
          <a:lstStyle/>
          <a:p>
            <a:r>
              <a:rPr lang="en-US" dirty="0" smtClean="0"/>
              <a:t>Bring $1 tomorrow and wear your PJs to school.  Benefits the Angel Tree Gifts!</a:t>
            </a:r>
            <a:endParaRPr lang="en-US" dirty="0"/>
          </a:p>
        </p:txBody>
      </p:sp>
    </p:spTree>
    <p:extLst>
      <p:ext uri="{BB962C8B-B14F-4D97-AF65-F5344CB8AC3E}">
        <p14:creationId xmlns:p14="http://schemas.microsoft.com/office/powerpoint/2010/main" val="2485409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441566"/>
            <a:ext cx="8991600" cy="1645920"/>
          </a:xfrm>
        </p:spPr>
        <p:txBody>
          <a:bodyPr/>
          <a:lstStyle/>
          <a:p>
            <a:r>
              <a:rPr lang="en-US" dirty="0" smtClean="0"/>
              <a:t>Tuesday, december13</a:t>
            </a:r>
            <a:endParaRPr lang="en-US" dirty="0"/>
          </a:p>
        </p:txBody>
      </p:sp>
      <p:sp>
        <p:nvSpPr>
          <p:cNvPr id="3" name="Text Placeholder 2"/>
          <p:cNvSpPr>
            <a:spLocks noGrp="1"/>
          </p:cNvSpPr>
          <p:nvPr>
            <p:ph type="body" idx="1"/>
          </p:nvPr>
        </p:nvSpPr>
        <p:spPr>
          <a:xfrm>
            <a:off x="201168" y="2460566"/>
            <a:ext cx="11622024" cy="4123113"/>
          </a:xfrm>
        </p:spPr>
        <p:txBody>
          <a:bodyPr>
            <a:normAutofit/>
          </a:bodyPr>
          <a:lstStyle/>
          <a:p>
            <a:pPr marL="571500" indent="-571500">
              <a:buFont typeface="Arial" panose="020B0604020202020204" pitchFamily="34" charset="0"/>
              <a:buChar char="•"/>
            </a:pPr>
            <a:r>
              <a:rPr lang="en-US" sz="3600" dirty="0" smtClean="0"/>
              <a:t>Happy Tuesday </a:t>
            </a:r>
            <a:r>
              <a:rPr lang="en-US" sz="3600" dirty="0" smtClean="0">
                <a:sym typeface="Wingdings" panose="05000000000000000000" pitchFamily="2" charset="2"/>
              </a:rPr>
              <a:t></a:t>
            </a:r>
          </a:p>
          <a:p>
            <a:pPr marL="571500" indent="-571500">
              <a:buFont typeface="Arial" panose="020B0604020202020204" pitchFamily="34" charset="0"/>
              <a:buChar char="•"/>
            </a:pPr>
            <a:r>
              <a:rPr lang="en-US" sz="3600" dirty="0" smtClean="0">
                <a:sym typeface="Wingdings" panose="05000000000000000000" pitchFamily="2" charset="2"/>
              </a:rPr>
              <a:t>It’s a </a:t>
            </a:r>
            <a:r>
              <a:rPr lang="en-US" sz="3600" smtClean="0">
                <a:sym typeface="Wingdings" panose="05000000000000000000" pitchFamily="2" charset="2"/>
              </a:rPr>
              <a:t>silent study day </a:t>
            </a:r>
            <a:r>
              <a:rPr lang="en-US" sz="3600" dirty="0" smtClean="0">
                <a:sym typeface="Wingdings" panose="05000000000000000000" pitchFamily="2" charset="2"/>
              </a:rPr>
              <a:t>– get out whatever materials you need to study with and get busy.</a:t>
            </a:r>
          </a:p>
          <a:p>
            <a:pPr marL="571500" indent="-571500">
              <a:buFont typeface="Arial" panose="020B0604020202020204" pitchFamily="34" charset="0"/>
              <a:buChar char="•"/>
            </a:pPr>
            <a:r>
              <a:rPr lang="en-US" sz="3600" dirty="0" smtClean="0">
                <a:sym typeface="Wingdings" panose="05000000000000000000" pitchFamily="2" charset="2"/>
              </a:rPr>
              <a:t>Exams begin tomorrow – make the most of your 50 minutes.</a:t>
            </a:r>
            <a:endParaRPr lang="en-US" sz="3600" dirty="0"/>
          </a:p>
        </p:txBody>
      </p:sp>
    </p:spTree>
    <p:extLst>
      <p:ext uri="{BB962C8B-B14F-4D97-AF65-F5344CB8AC3E}">
        <p14:creationId xmlns:p14="http://schemas.microsoft.com/office/powerpoint/2010/main" val="1909604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441566"/>
            <a:ext cx="8991600" cy="1645920"/>
          </a:xfrm>
        </p:spPr>
        <p:txBody>
          <a:bodyPr/>
          <a:lstStyle/>
          <a:p>
            <a:r>
              <a:rPr lang="en-US" dirty="0" smtClean="0"/>
              <a:t>Tuesday, december13</a:t>
            </a:r>
            <a:endParaRPr lang="en-US" dirty="0"/>
          </a:p>
        </p:txBody>
      </p:sp>
      <p:sp>
        <p:nvSpPr>
          <p:cNvPr id="3" name="Text Placeholder 2"/>
          <p:cNvSpPr>
            <a:spLocks noGrp="1"/>
          </p:cNvSpPr>
          <p:nvPr>
            <p:ph type="body" idx="1"/>
          </p:nvPr>
        </p:nvSpPr>
        <p:spPr>
          <a:xfrm>
            <a:off x="201168" y="2460566"/>
            <a:ext cx="11622024" cy="4123113"/>
          </a:xfrm>
        </p:spPr>
        <p:txBody>
          <a:bodyPr>
            <a:normAutofit lnSpcReduction="10000"/>
          </a:bodyPr>
          <a:lstStyle/>
          <a:p>
            <a:pPr marL="571500" indent="-571500">
              <a:buFont typeface="Arial" panose="020B0604020202020204" pitchFamily="34" charset="0"/>
              <a:buChar char="•"/>
            </a:pPr>
            <a:r>
              <a:rPr lang="en-US" sz="3600" dirty="0" smtClean="0"/>
              <a:t>Happy Tuesday </a:t>
            </a:r>
            <a:r>
              <a:rPr lang="en-US" sz="3600" dirty="0" smtClean="0">
                <a:sym typeface="Wingdings" panose="05000000000000000000" pitchFamily="2" charset="2"/>
              </a:rPr>
              <a:t></a:t>
            </a:r>
          </a:p>
          <a:p>
            <a:pPr marL="571500" indent="-571500">
              <a:buFont typeface="Arial" panose="020B0604020202020204" pitchFamily="34" charset="0"/>
              <a:buChar char="•"/>
            </a:pPr>
            <a:r>
              <a:rPr lang="en-US" sz="3600" dirty="0" smtClean="0">
                <a:sym typeface="Wingdings" panose="05000000000000000000" pitchFamily="2" charset="2"/>
              </a:rPr>
              <a:t>Early Exams today for those who are eligible.</a:t>
            </a:r>
          </a:p>
          <a:p>
            <a:pPr marL="571500" indent="-571500">
              <a:buFont typeface="Arial" panose="020B0604020202020204" pitchFamily="34" charset="0"/>
              <a:buChar char="•"/>
            </a:pPr>
            <a:r>
              <a:rPr lang="en-US" sz="3600" dirty="0" smtClean="0">
                <a:sym typeface="Wingdings" panose="05000000000000000000" pitchFamily="2" charset="2"/>
              </a:rPr>
              <a:t>Final opportunity for Current Events.</a:t>
            </a:r>
          </a:p>
          <a:p>
            <a:pPr marL="571500" indent="-571500">
              <a:buFont typeface="Arial" panose="020B0604020202020204" pitchFamily="34" charset="0"/>
              <a:buChar char="•"/>
            </a:pPr>
            <a:r>
              <a:rPr lang="en-US" sz="3600" dirty="0" smtClean="0">
                <a:sym typeface="Wingdings" panose="05000000000000000000" pitchFamily="2" charset="2"/>
              </a:rPr>
              <a:t>It’s a silent study day – get out whatever materials you need to study with and get busy.</a:t>
            </a:r>
          </a:p>
          <a:p>
            <a:pPr marL="571500" indent="-571500">
              <a:buFont typeface="Arial" panose="020B0604020202020204" pitchFamily="34" charset="0"/>
              <a:buChar char="•"/>
            </a:pPr>
            <a:r>
              <a:rPr lang="en-US" sz="3600" dirty="0" smtClean="0">
                <a:sym typeface="Wingdings" panose="05000000000000000000" pitchFamily="2" charset="2"/>
              </a:rPr>
              <a:t>Exams begin tomorrow – make the most of your 50 minutes.</a:t>
            </a:r>
            <a:endParaRPr lang="en-US" sz="3600" dirty="0"/>
          </a:p>
        </p:txBody>
      </p:sp>
    </p:spTree>
    <p:extLst>
      <p:ext uri="{BB962C8B-B14F-4D97-AF65-F5344CB8AC3E}">
        <p14:creationId xmlns:p14="http://schemas.microsoft.com/office/powerpoint/2010/main" val="1467593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bank</a:t>
            </a:r>
          </a:p>
        </p:txBody>
      </p:sp>
      <p:sp>
        <p:nvSpPr>
          <p:cNvPr id="3" name="Content Placeholder 2"/>
          <p:cNvSpPr>
            <a:spLocks noGrp="1"/>
          </p:cNvSpPr>
          <p:nvPr>
            <p:ph idx="1"/>
          </p:nvPr>
        </p:nvSpPr>
        <p:spPr>
          <a:xfrm>
            <a:off x="589086" y="2638044"/>
            <a:ext cx="9002590" cy="3101983"/>
          </a:xfrm>
        </p:spPr>
        <p:txBody>
          <a:bodyPr>
            <a:noAutofit/>
          </a:bodyPr>
          <a:lstStyle/>
          <a:p>
            <a:r>
              <a:rPr lang="en-US" sz="2400" dirty="0"/>
              <a:t>The most common types of bank accounts are checking and savings accounts. </a:t>
            </a:r>
          </a:p>
          <a:p>
            <a:r>
              <a:rPr lang="en-US" sz="2400" dirty="0"/>
              <a:t>Students are able to open new accounts that are connected to their parents and colleges/universities also offer checking accounts to their students free of charge. </a:t>
            </a:r>
          </a:p>
          <a:p>
            <a:r>
              <a:rPr lang="en-US" sz="2400" dirty="0"/>
              <a:t>Checking accounts are used to withdraw money frequently and savings accounts are used to store money in the long-term.</a:t>
            </a:r>
          </a:p>
          <a:p>
            <a:r>
              <a:rPr lang="en-US" sz="2400" dirty="0"/>
              <a:t>Today, we will focus on how to open and manage a checking account.</a:t>
            </a:r>
          </a:p>
        </p:txBody>
      </p:sp>
      <p:pic>
        <p:nvPicPr>
          <p:cNvPr id="4" name="Picture 3" descr="evasione impossibile - Wired"/>
          <p:cNvPicPr>
            <a:picLocks noChangeAspect="1"/>
          </p:cNvPicPr>
          <p:nvPr/>
        </p:nvPicPr>
        <p:blipFill>
          <a:blip r:embed="rId2"/>
          <a:stretch>
            <a:fillRect/>
          </a:stretch>
        </p:blipFill>
        <p:spPr>
          <a:xfrm>
            <a:off x="8799960" y="598170"/>
            <a:ext cx="3096765" cy="1921764"/>
          </a:xfrm>
          <a:prstGeom prst="rect">
            <a:avLst/>
          </a:prstGeom>
        </p:spPr>
      </p:pic>
      <p:pic>
        <p:nvPicPr>
          <p:cNvPr id="5" name="Picture 4" descr="It was in the news recently that Bank of America takes better care of ..."/>
          <p:cNvPicPr>
            <a:picLocks noChangeAspect="1"/>
          </p:cNvPicPr>
          <p:nvPr/>
        </p:nvPicPr>
        <p:blipFill>
          <a:blip r:embed="rId3"/>
          <a:stretch>
            <a:fillRect/>
          </a:stretch>
        </p:blipFill>
        <p:spPr>
          <a:xfrm>
            <a:off x="8963025" y="5986462"/>
            <a:ext cx="3048000" cy="771525"/>
          </a:xfrm>
          <a:prstGeom prst="rect">
            <a:avLst/>
          </a:prstGeom>
        </p:spPr>
      </p:pic>
      <p:pic>
        <p:nvPicPr>
          <p:cNvPr id="6" name="Picture 5" descr="Original file ‎ (SVG file, nominally 250 × 103 pixels, file size: 6 ..."/>
          <p:cNvPicPr>
            <a:picLocks noChangeAspect="1"/>
          </p:cNvPicPr>
          <p:nvPr/>
        </p:nvPicPr>
        <p:blipFill>
          <a:blip r:embed="rId4"/>
          <a:stretch>
            <a:fillRect/>
          </a:stretch>
        </p:blipFill>
        <p:spPr>
          <a:xfrm>
            <a:off x="295275" y="160760"/>
            <a:ext cx="1952625" cy="803932"/>
          </a:xfrm>
          <a:prstGeom prst="rect">
            <a:avLst/>
          </a:prstGeom>
        </p:spPr>
      </p:pic>
      <p:pic>
        <p:nvPicPr>
          <p:cNvPr id="7" name="Picture 6" descr="Fichier:Wells Fargo Bank.svg — Wikipédia"/>
          <p:cNvPicPr>
            <a:picLocks noChangeAspect="1"/>
          </p:cNvPicPr>
          <p:nvPr/>
        </p:nvPicPr>
        <p:blipFill>
          <a:blip r:embed="rId5"/>
          <a:stretch>
            <a:fillRect/>
          </a:stretch>
        </p:blipFill>
        <p:spPr>
          <a:xfrm>
            <a:off x="9810749" y="3457574"/>
            <a:ext cx="1914525" cy="1914525"/>
          </a:xfrm>
          <a:prstGeom prst="rect">
            <a:avLst/>
          </a:prstGeom>
        </p:spPr>
      </p:pic>
      <p:pic>
        <p:nvPicPr>
          <p:cNvPr id="8" name="Picture 7" descr="Datei:SunTrust Banks logo.svg – Wikipedia"/>
          <p:cNvPicPr>
            <a:picLocks noChangeAspect="1"/>
          </p:cNvPicPr>
          <p:nvPr/>
        </p:nvPicPr>
        <p:blipFill>
          <a:blip r:embed="rId6"/>
          <a:stretch>
            <a:fillRect/>
          </a:stretch>
        </p:blipFill>
        <p:spPr>
          <a:xfrm>
            <a:off x="199423" y="1082802"/>
            <a:ext cx="1934531" cy="1141071"/>
          </a:xfrm>
          <a:prstGeom prst="rect">
            <a:avLst/>
          </a:prstGeom>
        </p:spPr>
      </p:pic>
    </p:spTree>
    <p:extLst>
      <p:ext uri="{BB962C8B-B14F-4D97-AF65-F5344CB8AC3E}">
        <p14:creationId xmlns:p14="http://schemas.microsoft.com/office/powerpoint/2010/main" val="350945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an account</a:t>
            </a:r>
          </a:p>
        </p:txBody>
      </p:sp>
      <p:sp>
        <p:nvSpPr>
          <p:cNvPr id="3" name="Content Placeholder 2"/>
          <p:cNvSpPr>
            <a:spLocks noGrp="1"/>
          </p:cNvSpPr>
          <p:nvPr>
            <p:ph idx="1"/>
          </p:nvPr>
        </p:nvSpPr>
        <p:spPr>
          <a:xfrm>
            <a:off x="747345" y="2638044"/>
            <a:ext cx="11122269" cy="3101983"/>
          </a:xfrm>
        </p:spPr>
        <p:txBody>
          <a:bodyPr>
            <a:noAutofit/>
          </a:bodyPr>
          <a:lstStyle/>
          <a:p>
            <a:r>
              <a:rPr lang="en-US" sz="2400" dirty="0"/>
              <a:t>To open a checking account, you need some kind of identification, a pay stub and your Social Security number.</a:t>
            </a:r>
          </a:p>
          <a:p>
            <a:r>
              <a:rPr lang="en-US" sz="2400" dirty="0"/>
              <a:t>Most banks also require a small sum of money to be deposited into the account upon opening ($25-100).</a:t>
            </a:r>
          </a:p>
          <a:p>
            <a:r>
              <a:rPr lang="en-US" sz="2400" dirty="0"/>
              <a:t>Some banks offer different perks for opening checking accounts with them, so it’s important to shop around:</a:t>
            </a:r>
          </a:p>
          <a:p>
            <a:pPr lvl="1"/>
            <a:r>
              <a:rPr lang="en-US" sz="2000" dirty="0"/>
              <a:t>Some banks fees, have minimum deposit requirements, limit the amount or number of withdrawals each month, offer interest, etc.</a:t>
            </a:r>
          </a:p>
        </p:txBody>
      </p:sp>
      <p:pic>
        <p:nvPicPr>
          <p:cNvPr id="4" name="Picture 3" descr="evasione impossibile - Wired"/>
          <p:cNvPicPr>
            <a:picLocks noChangeAspect="1"/>
          </p:cNvPicPr>
          <p:nvPr/>
        </p:nvPicPr>
        <p:blipFill>
          <a:blip r:embed="rId2"/>
          <a:stretch>
            <a:fillRect/>
          </a:stretch>
        </p:blipFill>
        <p:spPr>
          <a:xfrm>
            <a:off x="8799960" y="598170"/>
            <a:ext cx="3096765" cy="1921764"/>
          </a:xfrm>
          <a:prstGeom prst="rect">
            <a:avLst/>
          </a:prstGeom>
        </p:spPr>
      </p:pic>
    </p:spTree>
    <p:extLst>
      <p:ext uri="{BB962C8B-B14F-4D97-AF65-F5344CB8AC3E}">
        <p14:creationId xmlns:p14="http://schemas.microsoft.com/office/powerpoint/2010/main" val="312414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ipart - Question Guy"/>
          <p:cNvPicPr>
            <a:picLocks noChangeAspect="1"/>
          </p:cNvPicPr>
          <p:nvPr/>
        </p:nvPicPr>
        <p:blipFill>
          <a:blip r:embed="rId2"/>
          <a:stretch>
            <a:fillRect/>
          </a:stretch>
        </p:blipFill>
        <p:spPr>
          <a:xfrm>
            <a:off x="7715890" y="1596604"/>
            <a:ext cx="3328416" cy="3672734"/>
          </a:xfrm>
          <a:prstGeom prst="rect">
            <a:avLst/>
          </a:prstGeom>
        </p:spPr>
      </p:pic>
      <p:sp>
        <p:nvSpPr>
          <p:cNvPr id="2" name="Title 1"/>
          <p:cNvSpPr>
            <a:spLocks noGrp="1"/>
          </p:cNvSpPr>
          <p:nvPr>
            <p:ph type="title"/>
          </p:nvPr>
        </p:nvSpPr>
        <p:spPr>
          <a:xfrm>
            <a:off x="804672" y="964692"/>
            <a:ext cx="5894832" cy="1188720"/>
          </a:xfrm>
        </p:spPr>
        <p:txBody>
          <a:bodyPr>
            <a:normAutofit/>
          </a:bodyPr>
          <a:lstStyle/>
          <a:p>
            <a:r>
              <a:rPr lang="en-US" dirty="0"/>
              <a:t>Criteria/perks to consider</a:t>
            </a:r>
          </a:p>
        </p:txBody>
      </p:sp>
      <p:sp>
        <p:nvSpPr>
          <p:cNvPr id="3" name="Content Placeholder 2"/>
          <p:cNvSpPr>
            <a:spLocks noGrp="1"/>
          </p:cNvSpPr>
          <p:nvPr>
            <p:ph idx="1"/>
          </p:nvPr>
        </p:nvSpPr>
        <p:spPr>
          <a:xfrm>
            <a:off x="803243" y="2638044"/>
            <a:ext cx="5963317" cy="3263206"/>
          </a:xfrm>
        </p:spPr>
        <p:txBody>
          <a:bodyPr>
            <a:normAutofit/>
          </a:bodyPr>
          <a:lstStyle/>
          <a:p>
            <a:r>
              <a:rPr lang="en-US"/>
              <a:t>Do I have to a minimum balance to avoid fees?</a:t>
            </a:r>
          </a:p>
          <a:p>
            <a:r>
              <a:rPr lang="en-US"/>
              <a:t>Is there a monthly fee? If so, how much?</a:t>
            </a:r>
          </a:p>
          <a:p>
            <a:r>
              <a:rPr lang="en-US"/>
              <a:t>Will I be charged a check writing fee? Is there a debit card transaction limit?</a:t>
            </a:r>
          </a:p>
          <a:p>
            <a:r>
              <a:rPr lang="en-US"/>
              <a:t>How many checks can I write per month?</a:t>
            </a:r>
          </a:p>
          <a:p>
            <a:r>
              <a:rPr lang="en-US"/>
              <a:t>Will the bank return my cancelled checks each month?</a:t>
            </a:r>
          </a:p>
          <a:p>
            <a:r>
              <a:rPr lang="en-US"/>
              <a:t>Will I be charged an ATM fee?</a:t>
            </a:r>
          </a:p>
          <a:p>
            <a:r>
              <a:rPr lang="en-US"/>
              <a:t>What other fees are associated with the account?</a:t>
            </a:r>
          </a:p>
          <a:p>
            <a:pPr marL="0" indent="0">
              <a:buNone/>
            </a:pPr>
            <a:endParaRPr lang="en-US" dirty="0"/>
          </a:p>
        </p:txBody>
      </p:sp>
    </p:spTree>
    <p:extLst>
      <p:ext uri="{BB962C8B-B14F-4D97-AF65-F5344CB8AC3E}">
        <p14:creationId xmlns:p14="http://schemas.microsoft.com/office/powerpoint/2010/main" val="82759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a little research</a:t>
            </a:r>
          </a:p>
        </p:txBody>
      </p:sp>
      <p:sp>
        <p:nvSpPr>
          <p:cNvPr id="3" name="Content Placeholder 2"/>
          <p:cNvSpPr>
            <a:spLocks noGrp="1"/>
          </p:cNvSpPr>
          <p:nvPr>
            <p:ph idx="1"/>
          </p:nvPr>
        </p:nvSpPr>
        <p:spPr>
          <a:xfrm>
            <a:off x="826477" y="2638044"/>
            <a:ext cx="10700238" cy="3101983"/>
          </a:xfrm>
        </p:spPr>
        <p:txBody>
          <a:bodyPr>
            <a:normAutofit fontScale="92500" lnSpcReduction="10000"/>
          </a:bodyPr>
          <a:lstStyle/>
          <a:p>
            <a:r>
              <a:rPr lang="en-US" sz="2400" dirty="0"/>
              <a:t>Look up the minimum requirements to open a checking account with your bank or a bank you’re considering opening an account with.</a:t>
            </a:r>
          </a:p>
          <a:p>
            <a:pPr lvl="1"/>
            <a:r>
              <a:rPr lang="en-US" sz="2000" dirty="0"/>
              <a:t>What forms of ID are required?</a:t>
            </a:r>
          </a:p>
          <a:p>
            <a:pPr lvl="1"/>
            <a:r>
              <a:rPr lang="en-US" sz="2000" dirty="0"/>
              <a:t>Are there any fees associated?</a:t>
            </a:r>
          </a:p>
          <a:p>
            <a:pPr lvl="1"/>
            <a:r>
              <a:rPr lang="en-US" sz="2000" dirty="0"/>
              <a:t>Do they offer student accounts?</a:t>
            </a:r>
          </a:p>
          <a:p>
            <a:pPr lvl="1"/>
            <a:r>
              <a:rPr lang="en-US" sz="2000" dirty="0"/>
              <a:t>What is the minimum deposit amount required?</a:t>
            </a:r>
          </a:p>
          <a:p>
            <a:pPr lvl="1"/>
            <a:endParaRPr lang="en-US" sz="2000" dirty="0"/>
          </a:p>
          <a:p>
            <a:pPr lvl="1"/>
            <a:r>
              <a:rPr lang="en-US" sz="2000" i="1" dirty="0"/>
              <a:t>Be ready to share in just a few minutes!</a:t>
            </a:r>
          </a:p>
        </p:txBody>
      </p:sp>
      <p:pic>
        <p:nvPicPr>
          <p:cNvPr id="4" name="Picture 3" descr="http://www.letsgodigital.org/images/artikelen/64/iphone-4-apps.jpg"/>
          <p:cNvPicPr>
            <a:picLocks noChangeAspect="1"/>
          </p:cNvPicPr>
          <p:nvPr/>
        </p:nvPicPr>
        <p:blipFill>
          <a:blip r:embed="rId2"/>
          <a:stretch>
            <a:fillRect/>
          </a:stretch>
        </p:blipFill>
        <p:spPr>
          <a:xfrm rot="658932">
            <a:off x="8059673" y="3612450"/>
            <a:ext cx="3053370" cy="2880537"/>
          </a:xfrm>
          <a:prstGeom prst="rect">
            <a:avLst/>
          </a:prstGeom>
        </p:spPr>
      </p:pic>
    </p:spTree>
    <p:extLst>
      <p:ext uri="{BB962C8B-B14F-4D97-AF65-F5344CB8AC3E}">
        <p14:creationId xmlns:p14="http://schemas.microsoft.com/office/powerpoint/2010/main" val="381691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deposits</a:t>
            </a:r>
          </a:p>
        </p:txBody>
      </p:sp>
      <p:sp>
        <p:nvSpPr>
          <p:cNvPr id="3" name="Content Placeholder 2"/>
          <p:cNvSpPr>
            <a:spLocks noGrp="1"/>
          </p:cNvSpPr>
          <p:nvPr>
            <p:ph idx="1"/>
          </p:nvPr>
        </p:nvSpPr>
        <p:spPr>
          <a:xfrm>
            <a:off x="523875" y="2400300"/>
            <a:ext cx="11087100" cy="3339727"/>
          </a:xfrm>
        </p:spPr>
        <p:txBody>
          <a:bodyPr>
            <a:normAutofit/>
          </a:bodyPr>
          <a:lstStyle/>
          <a:p>
            <a:r>
              <a:rPr lang="en-US" sz="2400" dirty="0"/>
              <a:t>Money can be manually or electronically deposited into a checking account.  Most employers today use electronic deposit systems but if you receive a check in the mail, you’ll have to deposit it into your account manually.</a:t>
            </a:r>
          </a:p>
        </p:txBody>
      </p:sp>
      <p:pic>
        <p:nvPicPr>
          <p:cNvPr id="4" name="Picture 3"/>
          <p:cNvPicPr>
            <a:picLocks noChangeAspect="1"/>
          </p:cNvPicPr>
          <p:nvPr/>
        </p:nvPicPr>
        <p:blipFill>
          <a:blip r:embed="rId2"/>
          <a:stretch>
            <a:fillRect/>
          </a:stretch>
        </p:blipFill>
        <p:spPr>
          <a:xfrm>
            <a:off x="3028950" y="3851986"/>
            <a:ext cx="6565011" cy="2853614"/>
          </a:xfrm>
          <a:prstGeom prst="rect">
            <a:avLst/>
          </a:prstGeom>
        </p:spPr>
      </p:pic>
    </p:spTree>
    <p:extLst>
      <p:ext uri="{BB962C8B-B14F-4D97-AF65-F5344CB8AC3E}">
        <p14:creationId xmlns:p14="http://schemas.microsoft.com/office/powerpoint/2010/main" val="88175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heck registe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064692" y="1710827"/>
            <a:ext cx="4159568" cy="3119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9897" y="111442"/>
            <a:ext cx="4475892" cy="1188720"/>
          </a:xfrm>
          <a:solidFill>
            <a:srgbClr val="FFFFFF"/>
          </a:solidFill>
          <a:ln>
            <a:solidFill>
              <a:srgbClr val="404040"/>
            </a:solidFill>
          </a:ln>
        </p:spPr>
        <p:txBody>
          <a:bodyPr>
            <a:normAutofit/>
          </a:bodyPr>
          <a:lstStyle/>
          <a:p>
            <a:r>
              <a:rPr lang="en-US">
                <a:solidFill>
                  <a:srgbClr val="262626"/>
                </a:solidFill>
              </a:rPr>
              <a:t>Check register</a:t>
            </a:r>
          </a:p>
        </p:txBody>
      </p:sp>
      <p:sp>
        <p:nvSpPr>
          <p:cNvPr id="3" name="Content Placeholder 2"/>
          <p:cNvSpPr>
            <a:spLocks noGrp="1"/>
          </p:cNvSpPr>
          <p:nvPr>
            <p:ph idx="1"/>
          </p:nvPr>
        </p:nvSpPr>
        <p:spPr>
          <a:xfrm>
            <a:off x="266699" y="1533525"/>
            <a:ext cx="5553075" cy="5019675"/>
          </a:xfrm>
        </p:spPr>
        <p:txBody>
          <a:bodyPr>
            <a:noAutofit/>
          </a:bodyPr>
          <a:lstStyle/>
          <a:p>
            <a:pPr>
              <a:lnSpc>
                <a:spcPct val="80000"/>
              </a:lnSpc>
            </a:pPr>
            <a:r>
              <a:rPr lang="en-US" sz="2400" dirty="0">
                <a:solidFill>
                  <a:srgbClr val="FFFFFF"/>
                </a:solidFill>
              </a:rPr>
              <a:t>When you open an account, you’ll be given a checkbook and (usually) a debit card.</a:t>
            </a:r>
          </a:p>
          <a:p>
            <a:pPr>
              <a:lnSpc>
                <a:spcPct val="80000"/>
              </a:lnSpc>
            </a:pPr>
            <a:r>
              <a:rPr lang="en-US" sz="2400" dirty="0">
                <a:solidFill>
                  <a:srgbClr val="FFFFFF"/>
                </a:solidFill>
              </a:rPr>
              <a:t>The checkbook will come with a </a:t>
            </a:r>
            <a:r>
              <a:rPr lang="en-US" sz="2400" b="1" dirty="0">
                <a:solidFill>
                  <a:schemeClr val="bg1"/>
                </a:solidFill>
              </a:rPr>
              <a:t>check register</a:t>
            </a:r>
            <a:r>
              <a:rPr lang="en-US" sz="2400" dirty="0">
                <a:solidFill>
                  <a:srgbClr val="FFFFFF"/>
                </a:solidFill>
              </a:rPr>
              <a:t> which is a booklet that allows you to record all of your account transactions.  This is super important to do!</a:t>
            </a:r>
          </a:p>
          <a:p>
            <a:pPr>
              <a:lnSpc>
                <a:spcPct val="80000"/>
              </a:lnSpc>
            </a:pPr>
            <a:r>
              <a:rPr lang="en-US" sz="2400" dirty="0">
                <a:solidFill>
                  <a:srgbClr val="FFFFFF"/>
                </a:solidFill>
              </a:rPr>
              <a:t>If you develop good record keeping habits early, it will prevent a lot of trouble later on.</a:t>
            </a:r>
          </a:p>
          <a:p>
            <a:pPr>
              <a:lnSpc>
                <a:spcPct val="80000"/>
              </a:lnSpc>
            </a:pPr>
            <a:r>
              <a:rPr lang="en-US" sz="2400" dirty="0">
                <a:solidFill>
                  <a:srgbClr val="FFFFFF"/>
                </a:solidFill>
              </a:rPr>
              <a:t>Every time you write a check, make a deposit, visit an ATM or use your debit card, take a few seconds and jot it down in your check register.</a:t>
            </a:r>
          </a:p>
        </p:txBody>
      </p:sp>
    </p:spTree>
    <p:extLst>
      <p:ext uri="{BB962C8B-B14F-4D97-AF65-F5344CB8AC3E}">
        <p14:creationId xmlns:p14="http://schemas.microsoft.com/office/powerpoint/2010/main" val="78455105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Parcel</Template>
  <TotalTime>12070</TotalTime>
  <Words>2258</Words>
  <Application>Microsoft Office PowerPoint</Application>
  <PresentationFormat>Widescreen</PresentationFormat>
  <Paragraphs>177</Paragraphs>
  <Slides>39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Gill Sans MT</vt:lpstr>
      <vt:lpstr>Wingdings</vt:lpstr>
      <vt:lpstr>Parcel</vt:lpstr>
      <vt:lpstr>Personal finance</vt:lpstr>
      <vt:lpstr>Opening and managing a checking account</vt:lpstr>
      <vt:lpstr>Choosing a bank</vt:lpstr>
      <vt:lpstr>Choosing a bank</vt:lpstr>
      <vt:lpstr>Opening an account</vt:lpstr>
      <vt:lpstr>Criteria/perks to consider</vt:lpstr>
      <vt:lpstr>Do a little research</vt:lpstr>
      <vt:lpstr>deposits</vt:lpstr>
      <vt:lpstr>Check register</vt:lpstr>
      <vt:lpstr>Start good habits now!</vt:lpstr>
      <vt:lpstr>Balancing your checkbook</vt:lpstr>
      <vt:lpstr>Journey of a Personal Check</vt:lpstr>
      <vt:lpstr>How to write a check</vt:lpstr>
      <vt:lpstr>Monday, December 5</vt:lpstr>
      <vt:lpstr>Monday, December 5</vt:lpstr>
      <vt:lpstr>Savings &amp; investments</vt:lpstr>
      <vt:lpstr>It’s never to early to plan for the future</vt:lpstr>
      <vt:lpstr>Different types of savings accounts</vt:lpstr>
      <vt:lpstr>Things to consider before opening a savings account</vt:lpstr>
      <vt:lpstr>Investing</vt:lpstr>
      <vt:lpstr>bonds</vt:lpstr>
      <vt:lpstr>stocks</vt:lpstr>
      <vt:lpstr>Common v. preferred stock</vt:lpstr>
      <vt:lpstr>Risky business</vt:lpstr>
      <vt:lpstr>Mutual funds</vt:lpstr>
      <vt:lpstr>Let’s say that you have $100,000 to invest.  How would you diversify your portfolio?</vt:lpstr>
      <vt:lpstr>Thursday, December 8</vt:lpstr>
      <vt:lpstr>Thursday, December 8</vt:lpstr>
      <vt:lpstr>Tuesday, December 5</vt:lpstr>
      <vt:lpstr>PowerPoint Presentation</vt:lpstr>
      <vt:lpstr>PowerPoint Presentation</vt:lpstr>
      <vt:lpstr>Wednesday, December 7</vt:lpstr>
      <vt:lpstr>Friday, December 9</vt:lpstr>
      <vt:lpstr>Friday, December 9</vt:lpstr>
      <vt:lpstr>Monday, december12</vt:lpstr>
      <vt:lpstr>15 minute review</vt:lpstr>
      <vt:lpstr>Monday, december12</vt:lpstr>
      <vt:lpstr>Tuesday, december13</vt:lpstr>
      <vt:lpstr>Tuesday, december13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dc:title>
  <dc:creator>Jennifer Powell</dc:creator>
  <cp:lastModifiedBy>Powell, Jennifer</cp:lastModifiedBy>
  <cp:revision>26</cp:revision>
  <dcterms:created xsi:type="dcterms:W3CDTF">2016-11-27T18:56:09Z</dcterms:created>
  <dcterms:modified xsi:type="dcterms:W3CDTF">2016-12-12T19:02:29Z</dcterms:modified>
</cp:coreProperties>
</file>